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x="18288000" cy="10287000"/>
  <p:notesSz cx="6858000" cy="9144000"/>
  <p:embeddedFontLst>
    <p:embeddedFont>
      <p:font typeface="League Spartan" charset="1" panose="00000800000000000000"/>
      <p:regular r:id="rId42"/>
    </p:embeddedFont>
    <p:embeddedFont>
      <p:font typeface="DM Sans" charset="1" panose="00000000000000000000"/>
      <p:regular r:id="rId43"/>
    </p:embeddedFont>
    <p:embeddedFont>
      <p:font typeface="Fredoka" charset="1" panose="02000000000000000000"/>
      <p:regular r:id="rId44"/>
    </p:embeddedFont>
    <p:embeddedFont>
      <p:font typeface="Code Pro" charset="1" panose="00000500000000000000"/>
      <p:regular r:id="rId45"/>
    </p:embeddedFont>
    <p:embeddedFont>
      <p:font typeface="Code Pro Bold" charset="1" panose="0000080000000000000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2.pn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1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6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6.png" Type="http://schemas.openxmlformats.org/officeDocument/2006/relationships/image"/><Relationship Id="rId4" Target="../media/image43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6.pn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Relationship Id="rId6" Target="../media/image45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rockcontent.com/br/blog/algoritmo/#:~:text=Um%20algoritmo%20%C3%A9%20uma%20sequ%C3%AAncia%20de%20racioc%C3%ADnios%2C%20instru%C3%A7%C3%B5es%20ou%20opera%C3%A7%C3%B5es,de%20informa%C3%A7%C3%B5es%20mediadas%20pelas%20instru%C3%A7%C3%B5es" TargetMode="External" Type="http://schemas.openxmlformats.org/officeDocument/2006/relationships/hyperlink"/><Relationship Id="rId4" Target="https://www.treinaweb.com.br/blog/estruturas-condicionais-e-de-repeticao" TargetMode="External" Type="http://schemas.openxmlformats.org/officeDocument/2006/relationships/hyperlink"/><Relationship Id="rId5" Target="https://www.hashtagtreinamentos.com/estruturas-condicionais-no-python?gad_source=1&amp;gclid=CjwKCAiAxea5BhBeEiwAh4t5KyPzklRV92LiT0mWDkUTMNpIWgG1SfMXNxSjfpz75Yjrg6ZaDoAXkRoCOFsQAvD_BwE" TargetMode="External" Type="http://schemas.openxmlformats.org/officeDocument/2006/relationships/hyperlink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01213" y="2214152"/>
            <a:ext cx="6035928" cy="6003005"/>
          </a:xfrm>
          <a:custGeom>
            <a:avLst/>
            <a:gdLst/>
            <a:ahLst/>
            <a:cxnLst/>
            <a:rect r="r" b="b" t="t" l="l"/>
            <a:pathLst>
              <a:path h="6003005" w="6035928">
                <a:moveTo>
                  <a:pt x="0" y="0"/>
                </a:moveTo>
                <a:lnTo>
                  <a:pt x="6035928" y="0"/>
                </a:lnTo>
                <a:lnTo>
                  <a:pt x="6035928" y="6003005"/>
                </a:lnTo>
                <a:lnTo>
                  <a:pt x="0" y="60030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824672" y="2069843"/>
            <a:ext cx="6035928" cy="6003005"/>
          </a:xfrm>
          <a:custGeom>
            <a:avLst/>
            <a:gdLst/>
            <a:ahLst/>
            <a:cxnLst/>
            <a:rect r="r" b="b" t="t" l="l"/>
            <a:pathLst>
              <a:path h="6003005" w="6035928">
                <a:moveTo>
                  <a:pt x="0" y="0"/>
                </a:moveTo>
                <a:lnTo>
                  <a:pt x="6035928" y="0"/>
                </a:lnTo>
                <a:lnTo>
                  <a:pt x="6035928" y="6003005"/>
                </a:lnTo>
                <a:lnTo>
                  <a:pt x="0" y="60030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25414" y="3638026"/>
            <a:ext cx="6540379" cy="1898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595"/>
              </a:lnSpc>
            </a:pPr>
            <a:r>
              <a:rPr lang="en-US" sz="11139">
                <a:solidFill>
                  <a:srgbClr val="E2E2E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PYTHON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61216" y="3638026"/>
            <a:ext cx="6540379" cy="1898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595"/>
              </a:lnSpc>
            </a:pPr>
            <a:r>
              <a:rPr lang="en-US" sz="1113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PYTHON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25414" y="5363227"/>
            <a:ext cx="7822369" cy="568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50"/>
              </a:lnSpc>
            </a:pPr>
            <a:r>
              <a:rPr lang="en-US" sz="33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PROGRAMAÇÃO BÁSICA COM PYTHON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58472" y="2885307"/>
            <a:ext cx="9100828" cy="6931085"/>
          </a:xfrm>
          <a:custGeom>
            <a:avLst/>
            <a:gdLst/>
            <a:ahLst/>
            <a:cxnLst/>
            <a:rect r="r" b="b" t="t" l="l"/>
            <a:pathLst>
              <a:path h="6931085" w="9100828">
                <a:moveTo>
                  <a:pt x="0" y="0"/>
                </a:moveTo>
                <a:lnTo>
                  <a:pt x="9100828" y="0"/>
                </a:lnTo>
                <a:lnTo>
                  <a:pt x="9100828" y="6931086"/>
                </a:lnTo>
                <a:lnTo>
                  <a:pt x="0" y="6931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7" t="-79" r="0" b="-7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966165"/>
            <a:ext cx="6368568" cy="4850228"/>
          </a:xfrm>
          <a:custGeom>
            <a:avLst/>
            <a:gdLst/>
            <a:ahLst/>
            <a:cxnLst/>
            <a:rect r="r" b="b" t="t" l="l"/>
            <a:pathLst>
              <a:path h="4850228" w="6368568">
                <a:moveTo>
                  <a:pt x="0" y="0"/>
                </a:moveTo>
                <a:lnTo>
                  <a:pt x="6368568" y="0"/>
                </a:lnTo>
                <a:lnTo>
                  <a:pt x="6368568" y="4850228"/>
                </a:lnTo>
                <a:lnTo>
                  <a:pt x="0" y="4850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7" t="-79" r="0" b="-7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263069" y="3340561"/>
            <a:ext cx="6891634" cy="5850768"/>
          </a:xfrm>
          <a:custGeom>
            <a:avLst/>
            <a:gdLst/>
            <a:ahLst/>
            <a:cxnLst/>
            <a:rect r="r" b="b" t="t" l="l"/>
            <a:pathLst>
              <a:path h="5850768" w="6891634">
                <a:moveTo>
                  <a:pt x="0" y="0"/>
                </a:moveTo>
                <a:lnTo>
                  <a:pt x="6891634" y="0"/>
                </a:lnTo>
                <a:lnTo>
                  <a:pt x="6891634" y="5850768"/>
                </a:lnTo>
                <a:lnTo>
                  <a:pt x="0" y="58507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610" t="-12904" r="-14391" b="-2709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76247" y="5390510"/>
            <a:ext cx="5473474" cy="4001538"/>
          </a:xfrm>
          <a:custGeom>
            <a:avLst/>
            <a:gdLst/>
            <a:ahLst/>
            <a:cxnLst/>
            <a:rect r="r" b="b" t="t" l="l"/>
            <a:pathLst>
              <a:path h="4001538" w="5473474">
                <a:moveTo>
                  <a:pt x="0" y="0"/>
                </a:moveTo>
                <a:lnTo>
                  <a:pt x="5473474" y="0"/>
                </a:lnTo>
                <a:lnTo>
                  <a:pt x="5473474" y="4001538"/>
                </a:lnTo>
                <a:lnTo>
                  <a:pt x="0" y="40015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8126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133475"/>
            <a:ext cx="6061953" cy="1028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55"/>
              </a:lnSpc>
            </a:pPr>
            <a:r>
              <a:rPr lang="en-US" sz="7481" spc="134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if (condição)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114194"/>
            <a:ext cx="16230600" cy="1494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4"/>
              </a:lnSpc>
            </a:pPr>
            <a:r>
              <a:rPr lang="en-US" sz="4564" spc="45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Condição “SE” determinada expressão for verdadeira.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34107" y="9122243"/>
            <a:ext cx="846333" cy="831522"/>
          </a:xfrm>
          <a:custGeom>
            <a:avLst/>
            <a:gdLst/>
            <a:ahLst/>
            <a:cxnLst/>
            <a:rect r="r" b="b" t="t" l="l"/>
            <a:pathLst>
              <a:path h="831522" w="846333">
                <a:moveTo>
                  <a:pt x="0" y="0"/>
                </a:moveTo>
                <a:lnTo>
                  <a:pt x="846333" y="0"/>
                </a:lnTo>
                <a:lnTo>
                  <a:pt x="846333" y="831522"/>
                </a:lnTo>
                <a:lnTo>
                  <a:pt x="0" y="831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38225" y="1133475"/>
            <a:ext cx="6389565" cy="2018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55"/>
              </a:lnSpc>
            </a:pPr>
            <a:r>
              <a:rPr lang="en-US" sz="7481" spc="134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if (condição)</a:t>
            </a:r>
          </a:p>
          <a:p>
            <a:pPr algn="l">
              <a:lnSpc>
                <a:spcPts val="7855"/>
              </a:lnSpc>
            </a:pPr>
            <a:r>
              <a:rPr lang="en-US" sz="7481" spc="134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else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104794"/>
            <a:ext cx="16230600" cy="299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4"/>
              </a:lnSpc>
            </a:pPr>
            <a:r>
              <a:rPr lang="en-US" sz="4564" spc="45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Condição “SE” determinada expressão for verdadeira, execute os comando do “if”.</a:t>
            </a:r>
          </a:p>
          <a:p>
            <a:pPr algn="l">
              <a:lnSpc>
                <a:spcPts val="5934"/>
              </a:lnSpc>
            </a:pPr>
          </a:p>
          <a:p>
            <a:pPr algn="l">
              <a:lnSpc>
                <a:spcPts val="5934"/>
              </a:lnSpc>
            </a:pPr>
            <a:r>
              <a:rPr lang="en-US" sz="4564" spc="45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“SENÃO” execute os comando do “else”.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707560" y="9099014"/>
            <a:ext cx="846333" cy="831522"/>
          </a:xfrm>
          <a:custGeom>
            <a:avLst/>
            <a:gdLst/>
            <a:ahLst/>
            <a:cxnLst/>
            <a:rect r="r" b="b" t="t" l="l"/>
            <a:pathLst>
              <a:path h="831522" w="846333">
                <a:moveTo>
                  <a:pt x="0" y="0"/>
                </a:moveTo>
                <a:lnTo>
                  <a:pt x="846333" y="0"/>
                </a:lnTo>
                <a:lnTo>
                  <a:pt x="846333" y="831522"/>
                </a:lnTo>
                <a:lnTo>
                  <a:pt x="0" y="8315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58472" y="2885307"/>
            <a:ext cx="9100828" cy="6931085"/>
          </a:xfrm>
          <a:custGeom>
            <a:avLst/>
            <a:gdLst/>
            <a:ahLst/>
            <a:cxnLst/>
            <a:rect r="r" b="b" t="t" l="l"/>
            <a:pathLst>
              <a:path h="6931085" w="9100828">
                <a:moveTo>
                  <a:pt x="0" y="0"/>
                </a:moveTo>
                <a:lnTo>
                  <a:pt x="9100828" y="0"/>
                </a:lnTo>
                <a:lnTo>
                  <a:pt x="9100828" y="6931086"/>
                </a:lnTo>
                <a:lnTo>
                  <a:pt x="0" y="6931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7" t="-79" r="0" b="-7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966165"/>
            <a:ext cx="6368568" cy="4850228"/>
          </a:xfrm>
          <a:custGeom>
            <a:avLst/>
            <a:gdLst/>
            <a:ahLst/>
            <a:cxnLst/>
            <a:rect r="r" b="b" t="t" l="l"/>
            <a:pathLst>
              <a:path h="4850228" w="6368568">
                <a:moveTo>
                  <a:pt x="0" y="0"/>
                </a:moveTo>
                <a:lnTo>
                  <a:pt x="6368568" y="0"/>
                </a:lnTo>
                <a:lnTo>
                  <a:pt x="6368568" y="4850228"/>
                </a:lnTo>
                <a:lnTo>
                  <a:pt x="0" y="4850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7" t="-79" r="0" b="-7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747414" y="3268802"/>
            <a:ext cx="7922945" cy="5989498"/>
          </a:xfrm>
          <a:custGeom>
            <a:avLst/>
            <a:gdLst/>
            <a:ahLst/>
            <a:cxnLst/>
            <a:rect r="r" b="b" t="t" l="l"/>
            <a:pathLst>
              <a:path h="5989498" w="7922945">
                <a:moveTo>
                  <a:pt x="0" y="0"/>
                </a:moveTo>
                <a:lnTo>
                  <a:pt x="7922944" y="0"/>
                </a:lnTo>
                <a:lnTo>
                  <a:pt x="7922944" y="5989498"/>
                </a:lnTo>
                <a:lnTo>
                  <a:pt x="0" y="59894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23" t="-8221" r="-27570" b="-1781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0390" y="5376010"/>
            <a:ext cx="5245234" cy="4030538"/>
          </a:xfrm>
          <a:custGeom>
            <a:avLst/>
            <a:gdLst/>
            <a:ahLst/>
            <a:cxnLst/>
            <a:rect r="r" b="b" t="t" l="l"/>
            <a:pathLst>
              <a:path h="4030538" w="5245234">
                <a:moveTo>
                  <a:pt x="0" y="0"/>
                </a:moveTo>
                <a:lnTo>
                  <a:pt x="5245235" y="0"/>
                </a:lnTo>
                <a:lnTo>
                  <a:pt x="5245235" y="4030538"/>
                </a:lnTo>
                <a:lnTo>
                  <a:pt x="0" y="40305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455" r="-84636" b="-245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38225" y="1133475"/>
            <a:ext cx="6389565" cy="2018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55"/>
              </a:lnSpc>
            </a:pPr>
            <a:r>
              <a:rPr lang="en-US" sz="7481" spc="134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if (condição)</a:t>
            </a:r>
          </a:p>
          <a:p>
            <a:pPr algn="l">
              <a:lnSpc>
                <a:spcPts val="7855"/>
              </a:lnSpc>
            </a:pPr>
            <a:r>
              <a:rPr lang="en-US" sz="7481" spc="134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else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38225" y="1133475"/>
            <a:ext cx="6941026" cy="3009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55"/>
              </a:lnSpc>
            </a:pPr>
            <a:r>
              <a:rPr lang="en-US" sz="7481" spc="134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if (condição)</a:t>
            </a:r>
          </a:p>
          <a:p>
            <a:pPr algn="l">
              <a:lnSpc>
                <a:spcPts val="7855"/>
              </a:lnSpc>
            </a:pPr>
            <a:r>
              <a:rPr lang="en-US" sz="7481" spc="134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elif (condição)</a:t>
            </a:r>
          </a:p>
          <a:p>
            <a:pPr algn="l">
              <a:lnSpc>
                <a:spcPts val="7855"/>
              </a:lnSpc>
            </a:pPr>
            <a:r>
              <a:rPr lang="en-US" sz="7481" spc="134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else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176156"/>
            <a:ext cx="16230600" cy="465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4"/>
              </a:lnSpc>
            </a:pPr>
            <a:r>
              <a:rPr lang="en-US" sz="4064" spc="40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Condição “SE” determinada expressão for verdadeira, execute os comando do “if”.</a:t>
            </a:r>
          </a:p>
          <a:p>
            <a:pPr algn="l">
              <a:lnSpc>
                <a:spcPts val="5284"/>
              </a:lnSpc>
            </a:pPr>
          </a:p>
          <a:p>
            <a:pPr algn="l">
              <a:lnSpc>
                <a:spcPts val="5284"/>
              </a:lnSpc>
            </a:pPr>
            <a:r>
              <a:rPr lang="en-US" sz="4064" spc="40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Condição “SENÃO SE” determinada expressão for verdadeira, execute os comando do “elif”.</a:t>
            </a:r>
          </a:p>
          <a:p>
            <a:pPr algn="l">
              <a:lnSpc>
                <a:spcPts val="5284"/>
              </a:lnSpc>
            </a:pPr>
          </a:p>
          <a:p>
            <a:pPr algn="l">
              <a:lnSpc>
                <a:spcPts val="5284"/>
              </a:lnSpc>
            </a:pPr>
            <a:r>
              <a:rPr lang="en-US" sz="4064" spc="40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“SENÃO” execute os comando do “else”.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8734107" y="9214558"/>
            <a:ext cx="846333" cy="831522"/>
          </a:xfrm>
          <a:custGeom>
            <a:avLst/>
            <a:gdLst/>
            <a:ahLst/>
            <a:cxnLst/>
            <a:rect r="r" b="b" t="t" l="l"/>
            <a:pathLst>
              <a:path h="831522" w="846333">
                <a:moveTo>
                  <a:pt x="0" y="0"/>
                </a:moveTo>
                <a:lnTo>
                  <a:pt x="846333" y="0"/>
                </a:lnTo>
                <a:lnTo>
                  <a:pt x="846333" y="831522"/>
                </a:lnTo>
                <a:lnTo>
                  <a:pt x="0" y="831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707560" y="9191329"/>
            <a:ext cx="846333" cy="831522"/>
          </a:xfrm>
          <a:custGeom>
            <a:avLst/>
            <a:gdLst/>
            <a:ahLst/>
            <a:cxnLst/>
            <a:rect r="r" b="b" t="t" l="l"/>
            <a:pathLst>
              <a:path h="831522" w="846333">
                <a:moveTo>
                  <a:pt x="0" y="0"/>
                </a:moveTo>
                <a:lnTo>
                  <a:pt x="846333" y="0"/>
                </a:lnTo>
                <a:lnTo>
                  <a:pt x="846333" y="831522"/>
                </a:lnTo>
                <a:lnTo>
                  <a:pt x="0" y="8315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81075"/>
            <a:ext cx="16230600" cy="4504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4"/>
              </a:lnSpc>
            </a:pPr>
            <a:r>
              <a:rPr lang="en-US" sz="4564" spc="45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A estrutura com “elif”, cada argumento só entra em uma condição da estrutura, sempre a primeira condição que for satisfeita. Então, caso a condição “if” seja satisfeita, a execução da estrutura acaba ai, não verifica mais nenhuma outra condição que está abaixo.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035960" y="4944772"/>
            <a:ext cx="6368568" cy="4850228"/>
          </a:xfrm>
          <a:custGeom>
            <a:avLst/>
            <a:gdLst/>
            <a:ahLst/>
            <a:cxnLst/>
            <a:rect r="r" b="b" t="t" l="l"/>
            <a:pathLst>
              <a:path h="4850228" w="6368568">
                <a:moveTo>
                  <a:pt x="0" y="0"/>
                </a:moveTo>
                <a:lnTo>
                  <a:pt x="6368568" y="0"/>
                </a:lnTo>
                <a:lnTo>
                  <a:pt x="6368568" y="4850228"/>
                </a:lnTo>
                <a:lnTo>
                  <a:pt x="0" y="4850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7" t="-79" r="0" b="-7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883472" y="5581673"/>
            <a:ext cx="5532288" cy="4213327"/>
          </a:xfrm>
          <a:custGeom>
            <a:avLst/>
            <a:gdLst/>
            <a:ahLst/>
            <a:cxnLst/>
            <a:rect r="r" b="b" t="t" l="l"/>
            <a:pathLst>
              <a:path h="4213327" w="5532288">
                <a:moveTo>
                  <a:pt x="0" y="0"/>
                </a:moveTo>
                <a:lnTo>
                  <a:pt x="5532288" y="0"/>
                </a:lnTo>
                <a:lnTo>
                  <a:pt x="5532288" y="4213327"/>
                </a:lnTo>
                <a:lnTo>
                  <a:pt x="0" y="42133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7" t="-79" r="0" b="-7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41367" y="5252728"/>
            <a:ext cx="5557754" cy="4121685"/>
          </a:xfrm>
          <a:custGeom>
            <a:avLst/>
            <a:gdLst/>
            <a:ahLst/>
            <a:cxnLst/>
            <a:rect r="r" b="b" t="t" l="l"/>
            <a:pathLst>
              <a:path h="4121685" w="5557754">
                <a:moveTo>
                  <a:pt x="0" y="0"/>
                </a:moveTo>
                <a:lnTo>
                  <a:pt x="5557754" y="0"/>
                </a:lnTo>
                <a:lnTo>
                  <a:pt x="5557754" y="4121685"/>
                </a:lnTo>
                <a:lnTo>
                  <a:pt x="0" y="41216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41" t="-9269" r="-2004" b="-2283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11245" y="6253760"/>
            <a:ext cx="4676742" cy="2869153"/>
          </a:xfrm>
          <a:custGeom>
            <a:avLst/>
            <a:gdLst/>
            <a:ahLst/>
            <a:cxnLst/>
            <a:rect r="r" b="b" t="t" l="l"/>
            <a:pathLst>
              <a:path h="2869153" w="4676742">
                <a:moveTo>
                  <a:pt x="0" y="0"/>
                </a:moveTo>
                <a:lnTo>
                  <a:pt x="4676742" y="0"/>
                </a:lnTo>
                <a:lnTo>
                  <a:pt x="4676742" y="2869153"/>
                </a:lnTo>
                <a:lnTo>
                  <a:pt x="0" y="28691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3583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087520"/>
            <a:ext cx="16230600" cy="742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4"/>
              </a:lnSpc>
            </a:pPr>
            <a:r>
              <a:rPr lang="en-US" sz="4564" spc="45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Como beber água com algoritimos: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8576021" y="6696349"/>
            <a:ext cx="1135959" cy="1133119"/>
          </a:xfrm>
          <a:custGeom>
            <a:avLst/>
            <a:gdLst/>
            <a:ahLst/>
            <a:cxnLst/>
            <a:rect r="r" b="b" t="t" l="l"/>
            <a:pathLst>
              <a:path h="1133119" w="1135959">
                <a:moveTo>
                  <a:pt x="0" y="0"/>
                </a:moveTo>
                <a:lnTo>
                  <a:pt x="1135958" y="0"/>
                </a:lnTo>
                <a:lnTo>
                  <a:pt x="1135958" y="1133119"/>
                </a:lnTo>
                <a:lnTo>
                  <a:pt x="0" y="11331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636844" y="8120453"/>
            <a:ext cx="1603311" cy="405938"/>
          </a:xfrm>
          <a:custGeom>
            <a:avLst/>
            <a:gdLst/>
            <a:ahLst/>
            <a:cxnLst/>
            <a:rect r="r" b="b" t="t" l="l"/>
            <a:pathLst>
              <a:path h="405938" w="1603311">
                <a:moveTo>
                  <a:pt x="0" y="0"/>
                </a:moveTo>
                <a:lnTo>
                  <a:pt x="1603311" y="0"/>
                </a:lnTo>
                <a:lnTo>
                  <a:pt x="1603311" y="405938"/>
                </a:lnTo>
                <a:lnTo>
                  <a:pt x="0" y="4059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494" r="-1264" b="-249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221887">
            <a:off x="10156012" y="4007470"/>
            <a:ext cx="2283563" cy="4391468"/>
          </a:xfrm>
          <a:custGeom>
            <a:avLst/>
            <a:gdLst/>
            <a:ahLst/>
            <a:cxnLst/>
            <a:rect r="r" b="b" t="t" l="l"/>
            <a:pathLst>
              <a:path h="4391468" w="2283563">
                <a:moveTo>
                  <a:pt x="0" y="0"/>
                </a:moveTo>
                <a:lnTo>
                  <a:pt x="2283563" y="0"/>
                </a:lnTo>
                <a:lnTo>
                  <a:pt x="2283563" y="4391468"/>
                </a:lnTo>
                <a:lnTo>
                  <a:pt x="0" y="43914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048784" y="8019767"/>
            <a:ext cx="1603311" cy="405938"/>
          </a:xfrm>
          <a:custGeom>
            <a:avLst/>
            <a:gdLst/>
            <a:ahLst/>
            <a:cxnLst/>
            <a:rect r="r" b="b" t="t" l="l"/>
            <a:pathLst>
              <a:path h="405938" w="1603311">
                <a:moveTo>
                  <a:pt x="0" y="0"/>
                </a:moveTo>
                <a:lnTo>
                  <a:pt x="1603312" y="0"/>
                </a:lnTo>
                <a:lnTo>
                  <a:pt x="1603312" y="405938"/>
                </a:lnTo>
                <a:lnTo>
                  <a:pt x="0" y="4059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494" r="-1264" b="-249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132487" y="6203204"/>
            <a:ext cx="1435906" cy="2119409"/>
          </a:xfrm>
          <a:custGeom>
            <a:avLst/>
            <a:gdLst/>
            <a:ahLst/>
            <a:cxnLst/>
            <a:rect r="r" b="b" t="t" l="l"/>
            <a:pathLst>
              <a:path h="2119409" w="1435906">
                <a:moveTo>
                  <a:pt x="0" y="0"/>
                </a:moveTo>
                <a:lnTo>
                  <a:pt x="1435906" y="0"/>
                </a:lnTo>
                <a:lnTo>
                  <a:pt x="1435906" y="2119409"/>
                </a:lnTo>
                <a:lnTo>
                  <a:pt x="0" y="21194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2925" t="-127403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990024" y="1123950"/>
            <a:ext cx="14984192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5"/>
              </a:lnSpc>
            </a:pPr>
            <a:r>
              <a:rPr lang="en-US" sz="6500" spc="117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Atividade Desplugada - Condicional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13784" y="1495425"/>
            <a:ext cx="980814" cy="406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0"/>
              </a:lnSpc>
            </a:pPr>
            <a:r>
              <a:rPr lang="en-US" sz="2531" spc="25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Ideia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481549"/>
            <a:ext cx="16230600" cy="8266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85539" indent="-492769" lvl="1">
              <a:lnSpc>
                <a:spcPts val="5934"/>
              </a:lnSpc>
              <a:buFont typeface="Arial"/>
              <a:buChar char="•"/>
            </a:pPr>
            <a:r>
              <a:rPr lang="en-US" sz="4564" spc="45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Pegar o recipiente;</a:t>
            </a:r>
          </a:p>
          <a:p>
            <a:pPr algn="l" marL="985539" indent="-492769" lvl="1">
              <a:lnSpc>
                <a:spcPts val="5934"/>
              </a:lnSpc>
              <a:buFont typeface="Arial"/>
              <a:buChar char="•"/>
            </a:pPr>
            <a:r>
              <a:rPr lang="en-US" sz="4564" spc="45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O recipiente é um copo ou uma garrafa?</a:t>
            </a:r>
          </a:p>
          <a:p>
            <a:pPr algn="l" marL="1971077" indent="-657026" lvl="2">
              <a:lnSpc>
                <a:spcPts val="5934"/>
              </a:lnSpc>
              <a:buFont typeface="Arial"/>
              <a:buChar char="⚬"/>
            </a:pPr>
            <a:r>
              <a:rPr lang="en-US" sz="4564" spc="45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Copo:</a:t>
            </a:r>
          </a:p>
          <a:p>
            <a:pPr algn="l" marL="2956616" indent="-739154" lvl="3">
              <a:lnSpc>
                <a:spcPts val="5934"/>
              </a:lnSpc>
              <a:buFont typeface="Arial"/>
              <a:buChar char="￭"/>
            </a:pPr>
            <a:r>
              <a:rPr lang="en-US" sz="4564" spc="45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Ele está cheio?</a:t>
            </a:r>
          </a:p>
          <a:p>
            <a:pPr algn="l" marL="3942155" indent="-788431" lvl="4">
              <a:lnSpc>
                <a:spcPts val="5934"/>
              </a:lnSpc>
              <a:buFont typeface="Arial"/>
              <a:buChar char="•"/>
            </a:pPr>
            <a:r>
              <a:rPr lang="en-US" sz="4564" spc="45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Sim:</a:t>
            </a:r>
          </a:p>
          <a:p>
            <a:pPr algn="l" marL="4927694" indent="-821282" lvl="5">
              <a:lnSpc>
                <a:spcPts val="5934"/>
              </a:lnSpc>
              <a:buFont typeface="Arial"/>
              <a:buChar char="⚬"/>
            </a:pPr>
            <a:r>
              <a:rPr lang="en-US" sz="4564" spc="45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Leve o copo à boca;</a:t>
            </a:r>
          </a:p>
          <a:p>
            <a:pPr algn="l" marL="4927694" indent="-821282" lvl="5">
              <a:lnSpc>
                <a:spcPts val="5934"/>
              </a:lnSpc>
              <a:buFont typeface="Arial"/>
              <a:buChar char="⚬"/>
            </a:pPr>
            <a:r>
              <a:rPr lang="en-US" sz="4564" spc="45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Beba a água.</a:t>
            </a:r>
          </a:p>
          <a:p>
            <a:pPr algn="l" marL="3942155" indent="-788431" lvl="4">
              <a:lnSpc>
                <a:spcPts val="5934"/>
              </a:lnSpc>
              <a:buFont typeface="Arial"/>
              <a:buChar char="•"/>
            </a:pPr>
            <a:r>
              <a:rPr lang="en-US" sz="4564" spc="45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Não:</a:t>
            </a:r>
          </a:p>
          <a:p>
            <a:pPr algn="l" marL="4927694" indent="-821282" lvl="5">
              <a:lnSpc>
                <a:spcPts val="5934"/>
              </a:lnSpc>
              <a:buFont typeface="Arial"/>
              <a:buChar char="⚬"/>
            </a:pPr>
            <a:r>
              <a:rPr lang="en-US" sz="4564" spc="45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Encha o copo;</a:t>
            </a:r>
          </a:p>
          <a:p>
            <a:pPr algn="l" marL="5913232" indent="-844747" lvl="6">
              <a:lnSpc>
                <a:spcPts val="5934"/>
              </a:lnSpc>
              <a:buFont typeface="Arial"/>
              <a:buChar char="￭"/>
            </a:pPr>
            <a:r>
              <a:rPr lang="en-US" sz="4564" spc="45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Leve o copo à boca;</a:t>
            </a:r>
          </a:p>
          <a:p>
            <a:pPr algn="l" marL="5913232" indent="-844747" lvl="6">
              <a:lnSpc>
                <a:spcPts val="5934"/>
              </a:lnSpc>
              <a:buFont typeface="Arial"/>
              <a:buChar char="￭"/>
            </a:pPr>
            <a:r>
              <a:rPr lang="en-US" sz="4564" spc="45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Beba a água;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892249" y="9451194"/>
            <a:ext cx="1603311" cy="405938"/>
          </a:xfrm>
          <a:custGeom>
            <a:avLst/>
            <a:gdLst/>
            <a:ahLst/>
            <a:cxnLst/>
            <a:rect r="r" b="b" t="t" l="l"/>
            <a:pathLst>
              <a:path h="405938" w="1603311">
                <a:moveTo>
                  <a:pt x="0" y="0"/>
                </a:moveTo>
                <a:lnTo>
                  <a:pt x="1603312" y="0"/>
                </a:lnTo>
                <a:lnTo>
                  <a:pt x="1603312" y="405938"/>
                </a:lnTo>
                <a:lnTo>
                  <a:pt x="0" y="405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494" r="-1264" b="-249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75952" y="7629017"/>
            <a:ext cx="1435906" cy="2119409"/>
          </a:xfrm>
          <a:custGeom>
            <a:avLst/>
            <a:gdLst/>
            <a:ahLst/>
            <a:cxnLst/>
            <a:rect r="r" b="b" t="t" l="l"/>
            <a:pathLst>
              <a:path h="2119409" w="1435906">
                <a:moveTo>
                  <a:pt x="0" y="0"/>
                </a:moveTo>
                <a:lnTo>
                  <a:pt x="1435906" y="0"/>
                </a:lnTo>
                <a:lnTo>
                  <a:pt x="1435906" y="2119409"/>
                </a:lnTo>
                <a:lnTo>
                  <a:pt x="0" y="21194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2925" t="-127403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27666" y="633824"/>
            <a:ext cx="14984192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25"/>
              </a:lnSpc>
            </a:pPr>
            <a:r>
              <a:rPr lang="en-US" sz="6500" spc="117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Exemplo de possível algoritimo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81075"/>
            <a:ext cx="16091226" cy="8266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971077" indent="-657026" lvl="2">
              <a:lnSpc>
                <a:spcPts val="5934"/>
              </a:lnSpc>
              <a:buFont typeface="Arial"/>
              <a:buChar char="⚬"/>
            </a:pPr>
            <a:r>
              <a:rPr lang="en-US" sz="4564" spc="45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Garrafa:</a:t>
            </a:r>
          </a:p>
          <a:p>
            <a:pPr algn="l" marL="2956616" indent="-739154" lvl="3">
              <a:lnSpc>
                <a:spcPts val="5934"/>
              </a:lnSpc>
              <a:buFont typeface="Arial"/>
              <a:buChar char="￭"/>
            </a:pPr>
            <a:r>
              <a:rPr lang="en-US" sz="4564" spc="45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Ela está cheia?</a:t>
            </a:r>
          </a:p>
          <a:p>
            <a:pPr algn="l" marL="3942155" indent="-788431" lvl="4">
              <a:lnSpc>
                <a:spcPts val="5934"/>
              </a:lnSpc>
              <a:buFont typeface="Arial"/>
              <a:buChar char="•"/>
            </a:pPr>
            <a:r>
              <a:rPr lang="en-US" sz="4564" spc="45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Sim:</a:t>
            </a:r>
          </a:p>
          <a:p>
            <a:pPr algn="l" marL="4927694" indent="-821282" lvl="5">
              <a:lnSpc>
                <a:spcPts val="5934"/>
              </a:lnSpc>
              <a:buFont typeface="Arial"/>
              <a:buChar char="⚬"/>
            </a:pPr>
            <a:r>
              <a:rPr lang="en-US" sz="4564" spc="45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Ela está fechada?</a:t>
            </a:r>
          </a:p>
          <a:p>
            <a:pPr algn="l" marL="5913232" indent="-844747" lvl="6">
              <a:lnSpc>
                <a:spcPts val="5934"/>
              </a:lnSpc>
              <a:buFont typeface="Arial"/>
              <a:buChar char="￭"/>
            </a:pPr>
            <a:r>
              <a:rPr lang="en-US" sz="4564" spc="45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Sim:</a:t>
            </a:r>
          </a:p>
          <a:p>
            <a:pPr algn="l" marL="6898771" indent="-862346" lvl="7">
              <a:lnSpc>
                <a:spcPts val="5934"/>
              </a:lnSpc>
              <a:buFont typeface="Arial"/>
              <a:buChar char="•"/>
            </a:pPr>
            <a:r>
              <a:rPr lang="en-US" sz="4564" spc="45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Abra a garrafa;</a:t>
            </a:r>
          </a:p>
          <a:p>
            <a:pPr algn="l" marL="7884310" indent="-876034" lvl="8">
              <a:lnSpc>
                <a:spcPts val="5934"/>
              </a:lnSpc>
              <a:buFont typeface="Arial"/>
              <a:buChar char="⚬"/>
            </a:pPr>
            <a:r>
              <a:rPr lang="en-US" sz="4564" spc="45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Leve ela até a boca;</a:t>
            </a:r>
          </a:p>
          <a:p>
            <a:pPr algn="l" marL="7884310" indent="-876034" lvl="8">
              <a:lnSpc>
                <a:spcPts val="5934"/>
              </a:lnSpc>
              <a:buFont typeface="Arial"/>
              <a:buChar char="⚬"/>
            </a:pPr>
            <a:r>
              <a:rPr lang="en-US" sz="4564" spc="45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Beba a água;</a:t>
            </a:r>
          </a:p>
          <a:p>
            <a:pPr algn="l" marL="5913232" indent="-844747" lvl="6">
              <a:lnSpc>
                <a:spcPts val="5934"/>
              </a:lnSpc>
              <a:buFont typeface="Arial"/>
              <a:buChar char="￭"/>
            </a:pPr>
            <a:r>
              <a:rPr lang="en-US" sz="4564" spc="45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Não:</a:t>
            </a:r>
          </a:p>
          <a:p>
            <a:pPr algn="l" marL="6898771" indent="-862346" lvl="7">
              <a:lnSpc>
                <a:spcPts val="5934"/>
              </a:lnSpc>
              <a:buFont typeface="Arial"/>
              <a:buChar char="•"/>
            </a:pPr>
            <a:r>
              <a:rPr lang="en-US" sz="4564" spc="45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Leve ela até a boca;</a:t>
            </a:r>
          </a:p>
          <a:p>
            <a:pPr algn="l" marL="6898771" indent="-862346" lvl="7">
              <a:lnSpc>
                <a:spcPts val="5934"/>
              </a:lnSpc>
              <a:buFont typeface="Arial"/>
              <a:buChar char="•"/>
            </a:pPr>
            <a:r>
              <a:rPr lang="en-US" sz="4564" spc="45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Beba a água;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516614" y="8881835"/>
            <a:ext cx="1603311" cy="405938"/>
          </a:xfrm>
          <a:custGeom>
            <a:avLst/>
            <a:gdLst/>
            <a:ahLst/>
            <a:cxnLst/>
            <a:rect r="r" b="b" t="t" l="l"/>
            <a:pathLst>
              <a:path h="405938" w="1603311">
                <a:moveTo>
                  <a:pt x="0" y="0"/>
                </a:moveTo>
                <a:lnTo>
                  <a:pt x="1603312" y="0"/>
                </a:lnTo>
                <a:lnTo>
                  <a:pt x="1603312" y="405938"/>
                </a:lnTo>
                <a:lnTo>
                  <a:pt x="0" y="405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494" r="-1264" b="-249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221887">
            <a:off x="15049700" y="4767121"/>
            <a:ext cx="2283563" cy="4391468"/>
          </a:xfrm>
          <a:custGeom>
            <a:avLst/>
            <a:gdLst/>
            <a:ahLst/>
            <a:cxnLst/>
            <a:rect r="r" b="b" t="t" l="l"/>
            <a:pathLst>
              <a:path h="4391468" w="2283563">
                <a:moveTo>
                  <a:pt x="0" y="0"/>
                </a:moveTo>
                <a:lnTo>
                  <a:pt x="2283564" y="0"/>
                </a:lnTo>
                <a:lnTo>
                  <a:pt x="2283564" y="4391468"/>
                </a:lnTo>
                <a:lnTo>
                  <a:pt x="0" y="43914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95988" y="981075"/>
            <a:ext cx="16230600" cy="8266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56616" indent="-1478308" lvl="1">
              <a:lnSpc>
                <a:spcPts val="5934"/>
              </a:lnSpc>
              <a:buFont typeface="Arial"/>
              <a:buChar char="•"/>
            </a:pPr>
            <a:r>
              <a:rPr lang="en-US" sz="4564" spc="45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Não</a:t>
            </a:r>
            <a:r>
              <a:rPr lang="en-US" sz="4564" spc="45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:</a:t>
            </a:r>
          </a:p>
          <a:p>
            <a:pPr algn="l" marL="3942155" indent="-1314052" lvl="2">
              <a:lnSpc>
                <a:spcPts val="5934"/>
              </a:lnSpc>
              <a:buFont typeface="Arial"/>
              <a:buChar char="⚬"/>
            </a:pPr>
            <a:r>
              <a:rPr lang="en-US" sz="4564" spc="45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Ela está fechada?</a:t>
            </a:r>
          </a:p>
          <a:p>
            <a:pPr algn="l" marL="4927694" indent="-1231923" lvl="3">
              <a:lnSpc>
                <a:spcPts val="5934"/>
              </a:lnSpc>
              <a:buFont typeface="Arial"/>
              <a:buChar char="￭"/>
            </a:pPr>
            <a:r>
              <a:rPr lang="en-US" sz="4564" spc="45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Sim:</a:t>
            </a:r>
          </a:p>
          <a:p>
            <a:pPr algn="l" marL="5913232" indent="-844747" lvl="6">
              <a:lnSpc>
                <a:spcPts val="5934"/>
              </a:lnSpc>
              <a:buFont typeface="Arial"/>
              <a:buChar char="￭"/>
            </a:pPr>
            <a:r>
              <a:rPr lang="en-US" sz="4564" spc="45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Abra a garrafa;</a:t>
            </a:r>
          </a:p>
          <a:p>
            <a:pPr algn="l" marL="6898771" indent="-862346" lvl="7">
              <a:lnSpc>
                <a:spcPts val="5934"/>
              </a:lnSpc>
              <a:buFont typeface="Arial"/>
              <a:buChar char="•"/>
            </a:pPr>
            <a:r>
              <a:rPr lang="en-US" sz="4564" spc="45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Encha a garrafa com água:</a:t>
            </a:r>
          </a:p>
          <a:p>
            <a:pPr algn="l" marL="6898771" indent="-862346" lvl="7">
              <a:lnSpc>
                <a:spcPts val="5934"/>
              </a:lnSpc>
              <a:buFont typeface="Arial"/>
              <a:buChar char="•"/>
            </a:pPr>
            <a:r>
              <a:rPr lang="en-US" sz="4564" spc="45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Leve ela até a boca;</a:t>
            </a:r>
          </a:p>
          <a:p>
            <a:pPr algn="l" marL="6898771" indent="-862346" lvl="7">
              <a:lnSpc>
                <a:spcPts val="5934"/>
              </a:lnSpc>
              <a:buFont typeface="Arial"/>
              <a:buChar char="•"/>
            </a:pPr>
            <a:r>
              <a:rPr lang="en-US" sz="4564" spc="45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Beba a água;</a:t>
            </a:r>
          </a:p>
          <a:p>
            <a:pPr algn="l" marL="4927694" indent="-821282" lvl="5">
              <a:lnSpc>
                <a:spcPts val="5934"/>
              </a:lnSpc>
              <a:buFont typeface="Arial"/>
              <a:buChar char="⚬"/>
            </a:pPr>
            <a:r>
              <a:rPr lang="en-US" sz="4564" spc="45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N</a:t>
            </a:r>
            <a:r>
              <a:rPr lang="en-US" sz="4564" spc="45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ão:</a:t>
            </a:r>
          </a:p>
          <a:p>
            <a:pPr algn="l" marL="5913232" indent="-844747" lvl="6">
              <a:lnSpc>
                <a:spcPts val="5934"/>
              </a:lnSpc>
              <a:buFont typeface="Arial"/>
              <a:buChar char="￭"/>
            </a:pPr>
            <a:r>
              <a:rPr lang="en-US" sz="4564" spc="45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Encha a garrafa com água:</a:t>
            </a:r>
          </a:p>
          <a:p>
            <a:pPr algn="l" marL="6898771" indent="-862346" lvl="7">
              <a:lnSpc>
                <a:spcPts val="5934"/>
              </a:lnSpc>
              <a:buFont typeface="Arial"/>
              <a:buChar char="•"/>
            </a:pPr>
            <a:r>
              <a:rPr lang="en-US" sz="4564" spc="45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Leve ela até a boca;</a:t>
            </a:r>
          </a:p>
          <a:p>
            <a:pPr algn="l" marL="6898771" indent="-862346" lvl="7">
              <a:lnSpc>
                <a:spcPts val="5934"/>
              </a:lnSpc>
              <a:buFont typeface="Arial"/>
              <a:buChar char="•"/>
            </a:pPr>
            <a:r>
              <a:rPr lang="en-US" sz="4564" spc="45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Beba a água;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543162" y="8671120"/>
            <a:ext cx="1603311" cy="405938"/>
          </a:xfrm>
          <a:custGeom>
            <a:avLst/>
            <a:gdLst/>
            <a:ahLst/>
            <a:cxnLst/>
            <a:rect r="r" b="b" t="t" l="l"/>
            <a:pathLst>
              <a:path h="405938" w="1603311">
                <a:moveTo>
                  <a:pt x="0" y="0"/>
                </a:moveTo>
                <a:lnTo>
                  <a:pt x="1603311" y="0"/>
                </a:lnTo>
                <a:lnTo>
                  <a:pt x="1603311" y="405938"/>
                </a:lnTo>
                <a:lnTo>
                  <a:pt x="0" y="405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494" r="-1264" b="-249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221887">
            <a:off x="15076248" y="4556406"/>
            <a:ext cx="2283563" cy="4391468"/>
          </a:xfrm>
          <a:custGeom>
            <a:avLst/>
            <a:gdLst/>
            <a:ahLst/>
            <a:cxnLst/>
            <a:rect r="r" b="b" t="t" l="l"/>
            <a:pathLst>
              <a:path h="4391468" w="2283563">
                <a:moveTo>
                  <a:pt x="0" y="0"/>
                </a:moveTo>
                <a:lnTo>
                  <a:pt x="2283563" y="0"/>
                </a:lnTo>
                <a:lnTo>
                  <a:pt x="2283563" y="4391468"/>
                </a:lnTo>
                <a:lnTo>
                  <a:pt x="0" y="43914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3715" y="1028700"/>
            <a:ext cx="2663236" cy="2207157"/>
          </a:xfrm>
          <a:custGeom>
            <a:avLst/>
            <a:gdLst/>
            <a:ahLst/>
            <a:cxnLst/>
            <a:rect r="r" b="b" t="t" l="l"/>
            <a:pathLst>
              <a:path h="2207157" w="2663236">
                <a:moveTo>
                  <a:pt x="0" y="0"/>
                </a:moveTo>
                <a:lnTo>
                  <a:pt x="2663236" y="0"/>
                </a:lnTo>
                <a:lnTo>
                  <a:pt x="2663236" y="2207157"/>
                </a:lnTo>
                <a:lnTo>
                  <a:pt x="0" y="22071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770858"/>
            <a:ext cx="16230600" cy="5700998"/>
          </a:xfrm>
          <a:custGeom>
            <a:avLst/>
            <a:gdLst/>
            <a:ahLst/>
            <a:cxnLst/>
            <a:rect r="r" b="b" t="t" l="l"/>
            <a:pathLst>
              <a:path h="5700998" w="16230600">
                <a:moveTo>
                  <a:pt x="0" y="0"/>
                </a:moveTo>
                <a:lnTo>
                  <a:pt x="16230600" y="0"/>
                </a:lnTo>
                <a:lnTo>
                  <a:pt x="16230600" y="5700999"/>
                </a:lnTo>
                <a:lnTo>
                  <a:pt x="0" y="57009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638234">
            <a:off x="16042745" y="6567087"/>
            <a:ext cx="1785125" cy="2850499"/>
          </a:xfrm>
          <a:custGeom>
            <a:avLst/>
            <a:gdLst/>
            <a:ahLst/>
            <a:cxnLst/>
            <a:rect r="r" b="b" t="t" l="l"/>
            <a:pathLst>
              <a:path h="2850499" w="1785125">
                <a:moveTo>
                  <a:pt x="1785125" y="0"/>
                </a:moveTo>
                <a:lnTo>
                  <a:pt x="0" y="0"/>
                </a:lnTo>
                <a:lnTo>
                  <a:pt x="0" y="2850499"/>
                </a:lnTo>
                <a:lnTo>
                  <a:pt x="1785125" y="2850499"/>
                </a:lnTo>
                <a:lnTo>
                  <a:pt x="1785125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3715" y="1028700"/>
            <a:ext cx="1965773" cy="2207157"/>
          </a:xfrm>
          <a:custGeom>
            <a:avLst/>
            <a:gdLst/>
            <a:ahLst/>
            <a:cxnLst/>
            <a:rect r="r" b="b" t="t" l="l"/>
            <a:pathLst>
              <a:path h="2207157" w="1965773">
                <a:moveTo>
                  <a:pt x="0" y="0"/>
                </a:moveTo>
                <a:lnTo>
                  <a:pt x="1965773" y="0"/>
                </a:lnTo>
                <a:lnTo>
                  <a:pt x="1965773" y="2207157"/>
                </a:lnTo>
                <a:lnTo>
                  <a:pt x="0" y="22071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3548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806651" y="1123950"/>
            <a:ext cx="12674699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5"/>
              </a:lnSpc>
            </a:pPr>
            <a:r>
              <a:rPr lang="en-US" sz="6500" spc="117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Cuidado ao desenvolver o seu algoritmo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57614" y="4185937"/>
            <a:ext cx="3182562" cy="3307990"/>
          </a:xfrm>
          <a:custGeom>
            <a:avLst/>
            <a:gdLst/>
            <a:ahLst/>
            <a:cxnLst/>
            <a:rect r="r" b="b" t="t" l="l"/>
            <a:pathLst>
              <a:path h="3307990" w="3182562">
                <a:moveTo>
                  <a:pt x="0" y="0"/>
                </a:moveTo>
                <a:lnTo>
                  <a:pt x="3182563" y="0"/>
                </a:lnTo>
                <a:lnTo>
                  <a:pt x="3182563" y="3307991"/>
                </a:lnTo>
                <a:lnTo>
                  <a:pt x="0" y="33079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864834"/>
            <a:ext cx="16230600" cy="2070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82"/>
              </a:lnSpc>
            </a:pPr>
            <a:r>
              <a:rPr lang="en-US" sz="7697" spc="138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Conteúdos abordados nas atividades desplugadas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90562" y="3604329"/>
            <a:ext cx="12906876" cy="1159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381" spc="15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Estruturas de Repetição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690562" y="4706964"/>
            <a:ext cx="3894187" cy="2090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388784" indent="-694392" lvl="1">
              <a:lnSpc>
                <a:spcPts val="8362"/>
              </a:lnSpc>
              <a:buFont typeface="Arial"/>
              <a:buChar char="•"/>
            </a:pPr>
            <a:r>
              <a:rPr lang="en-US" sz="6432" spc="64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While</a:t>
            </a:r>
          </a:p>
          <a:p>
            <a:pPr algn="just" marL="1388784" indent="-694392" lvl="1">
              <a:lnSpc>
                <a:spcPts val="8362"/>
              </a:lnSpc>
              <a:buFont typeface="Arial"/>
              <a:buChar char="•"/>
            </a:pPr>
            <a:r>
              <a:rPr lang="en-US" sz="6432" spc="64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For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43000"/>
            <a:ext cx="16230600" cy="1159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381" spc="15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Estruturas de Repetição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57400" y="3996149"/>
            <a:ext cx="16230600" cy="2247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4"/>
              </a:lnSpc>
            </a:pPr>
            <a:r>
              <a:rPr lang="en-US" sz="4564" spc="45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 Estruturas de repetição permite ao programador especificar que uma ação deve ser repetida enquanto alguma condição for verdadeira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43000"/>
            <a:ext cx="16230600" cy="1159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381" spc="15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Exemplo em pseusdocódigo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05157" y="3974734"/>
            <a:ext cx="17067372" cy="724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4"/>
              </a:lnSpc>
            </a:pPr>
            <a:r>
              <a:rPr lang="en-US" sz="4464" spc="44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Enquanto existirem mais itens em minha lista de compras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5471" y="4651457"/>
            <a:ext cx="17067372" cy="724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4"/>
              </a:lnSpc>
            </a:pPr>
            <a:r>
              <a:rPr lang="en-US" sz="4464" spc="44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Comprar próximo item e excluí-lo da minha lista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5471" y="7052204"/>
            <a:ext cx="17067372" cy="1457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4"/>
              </a:lnSpc>
            </a:pPr>
            <a:r>
              <a:rPr lang="en-US" sz="4464" spc="44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Descreve a repetição que acontece durante uma saída para compras.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43000"/>
            <a:ext cx="16230600" cy="1159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381" spc="15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Exemplo em pseusdocódigo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10314" y="3482200"/>
            <a:ext cx="17067372" cy="5124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63949" indent="-481975" lvl="1">
              <a:lnSpc>
                <a:spcPts val="5804"/>
              </a:lnSpc>
              <a:buFont typeface="Arial"/>
              <a:buChar char="•"/>
            </a:pPr>
            <a:r>
              <a:rPr lang="en-US" sz="4464" spc="44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 A condicao “</a:t>
            </a:r>
            <a:r>
              <a:rPr lang="en-US" sz="4464" spc="44" u="sng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existirem mais itens em minha lista de compras</a:t>
            </a:r>
            <a:r>
              <a:rPr lang="en-US" sz="4464" spc="44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" pode ser </a:t>
            </a:r>
            <a:r>
              <a:rPr lang="en-US" sz="4464" spc="44">
                <a:solidFill>
                  <a:srgbClr val="7ED957"/>
                </a:solidFill>
                <a:latin typeface="Code Pro"/>
                <a:ea typeface="Code Pro"/>
                <a:cs typeface="Code Pro"/>
                <a:sym typeface="Code Pro"/>
              </a:rPr>
              <a:t>VERDADEIRA </a:t>
            </a:r>
            <a:r>
              <a:rPr lang="en-US" sz="4464" spc="44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ou </a:t>
            </a:r>
            <a:r>
              <a:rPr lang="en-US" sz="4464" spc="44">
                <a:solidFill>
                  <a:srgbClr val="FF3131"/>
                </a:solidFill>
                <a:latin typeface="Code Pro"/>
                <a:ea typeface="Code Pro"/>
                <a:cs typeface="Code Pro"/>
                <a:sym typeface="Code Pro"/>
              </a:rPr>
              <a:t>FALSA</a:t>
            </a:r>
          </a:p>
          <a:p>
            <a:pPr algn="l" marL="963949" indent="-481975" lvl="1">
              <a:lnSpc>
                <a:spcPts val="5804"/>
              </a:lnSpc>
              <a:buFont typeface="Arial"/>
              <a:buChar char="•"/>
            </a:pPr>
            <a:r>
              <a:rPr lang="en-US" sz="4464" spc="44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  Se ela for </a:t>
            </a:r>
            <a:r>
              <a:rPr lang="en-US" sz="4464" spc="44">
                <a:solidFill>
                  <a:srgbClr val="7ED957"/>
                </a:solidFill>
                <a:latin typeface="Code Pro"/>
                <a:ea typeface="Code Pro"/>
                <a:cs typeface="Code Pro"/>
                <a:sym typeface="Code Pro"/>
              </a:rPr>
              <a:t>VERDADEIRA </a:t>
            </a:r>
            <a:r>
              <a:rPr lang="en-US" sz="4464" spc="44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a condição "</a:t>
            </a:r>
            <a:r>
              <a:rPr lang="en-US" sz="4464" spc="44" u="sng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Comprar o proximo item e excluí-lo da minha lista</a:t>
            </a:r>
            <a:r>
              <a:rPr lang="en-US" sz="4464" spc="44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" é executada</a:t>
            </a:r>
          </a:p>
          <a:p>
            <a:pPr algn="l" marL="963949" indent="-481975" lvl="1">
              <a:lnSpc>
                <a:spcPts val="5804"/>
              </a:lnSpc>
              <a:buFont typeface="Arial"/>
              <a:buChar char="•"/>
            </a:pPr>
            <a:r>
              <a:rPr lang="en-US" sz="4464" spc="44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  Essa acao sera repetidamento executada, enquanto a condicao for </a:t>
            </a:r>
            <a:r>
              <a:rPr lang="en-US" sz="4464" spc="44">
                <a:solidFill>
                  <a:srgbClr val="7ED957"/>
                </a:solidFill>
                <a:latin typeface="Code Pro"/>
                <a:ea typeface="Code Pro"/>
                <a:cs typeface="Code Pro"/>
                <a:sym typeface="Code Pro"/>
              </a:rPr>
              <a:t>VERDADEIRA</a:t>
            </a:r>
          </a:p>
          <a:p>
            <a:pPr algn="l">
              <a:lnSpc>
                <a:spcPts val="5804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43000"/>
            <a:ext cx="16230600" cy="1159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381" spc="15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Estruturas de Repetição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84598" y="2608766"/>
            <a:ext cx="11918805" cy="1787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79844" indent="-589922" lvl="1">
              <a:lnSpc>
                <a:spcPts val="7104"/>
              </a:lnSpc>
              <a:buFont typeface="Arial"/>
              <a:buChar char="•"/>
            </a:pPr>
            <a:r>
              <a:rPr lang="en-US" sz="5464" spc="54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Em python temos 2 estruturas de repetição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593548" y="4924027"/>
            <a:ext cx="3894187" cy="2090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388784" indent="-694392" lvl="1">
              <a:lnSpc>
                <a:spcPts val="8362"/>
              </a:lnSpc>
              <a:buFont typeface="Arial"/>
              <a:buChar char="•"/>
            </a:pPr>
            <a:r>
              <a:rPr lang="en-US" sz="6432" spc="64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While</a:t>
            </a:r>
          </a:p>
          <a:p>
            <a:pPr algn="ctr" marL="1388784" indent="-694392" lvl="1">
              <a:lnSpc>
                <a:spcPts val="8362"/>
              </a:lnSpc>
              <a:buFont typeface="Arial"/>
              <a:buChar char="•"/>
            </a:pPr>
            <a:r>
              <a:rPr lang="en-US" sz="6432" spc="64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For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05958"/>
            <a:ext cx="16230600" cy="1159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381" spc="15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Estrutura While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84598" y="2190526"/>
            <a:ext cx="11918805" cy="5858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63949" indent="-481975" lvl="1">
              <a:lnSpc>
                <a:spcPts val="5804"/>
              </a:lnSpc>
              <a:buFont typeface="Arial"/>
              <a:buChar char="•"/>
            </a:pPr>
            <a:r>
              <a:rPr lang="en-US" sz="4464" spc="44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É a estrutura de repetição mais simples.</a:t>
            </a:r>
          </a:p>
          <a:p>
            <a:pPr algn="ctr" marL="963949" indent="-481975" lvl="1">
              <a:lnSpc>
                <a:spcPts val="5804"/>
              </a:lnSpc>
              <a:buFont typeface="Arial"/>
              <a:buChar char="•"/>
            </a:pPr>
            <a:r>
              <a:rPr lang="en-US" sz="4464" spc="44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Ela repete a execução de um bloco de instruções </a:t>
            </a:r>
            <a:r>
              <a:rPr lang="en-US" b="true" sz="4464" spc="44">
                <a:solidFill>
                  <a:srgbClr val="FFFFFF"/>
                </a:solidFill>
                <a:latin typeface="Code Pro Bold"/>
                <a:ea typeface="Code Pro Bold"/>
                <a:cs typeface="Code Pro Bold"/>
                <a:sym typeface="Code Pro Bold"/>
              </a:rPr>
              <a:t>enquanto uma condição for verdadeira</a:t>
            </a:r>
          </a:p>
          <a:p>
            <a:pPr algn="ctr" marL="963949" indent="-481975" lvl="1">
              <a:lnSpc>
                <a:spcPts val="5804"/>
              </a:lnSpc>
              <a:buFont typeface="Arial"/>
              <a:buChar char="•"/>
            </a:pPr>
            <a:r>
              <a:rPr lang="en-US" sz="4464" spc="44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Quando a condição se torna </a:t>
            </a:r>
            <a:r>
              <a:rPr lang="en-US" sz="4464" spc="44" u="sng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falsa</a:t>
            </a:r>
            <a:r>
              <a:rPr lang="en-US" sz="4464" spc="44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, o </a:t>
            </a:r>
            <a:r>
              <a:rPr lang="en-US" b="true" sz="4464" spc="44">
                <a:solidFill>
                  <a:srgbClr val="FFFFFF"/>
                </a:solidFill>
                <a:latin typeface="Code Pro Bold"/>
                <a:ea typeface="Code Pro Bold"/>
                <a:cs typeface="Code Pro Bold"/>
                <a:sym typeface="Code Pro Bold"/>
              </a:rPr>
              <a:t>while  </a:t>
            </a:r>
            <a:r>
              <a:rPr lang="en-US" sz="4464" spc="44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interrompe a execução do bloco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1592" y="2533469"/>
            <a:ext cx="7238892" cy="2610031"/>
          </a:xfrm>
          <a:custGeom>
            <a:avLst/>
            <a:gdLst/>
            <a:ahLst/>
            <a:cxnLst/>
            <a:rect r="r" b="b" t="t" l="l"/>
            <a:pathLst>
              <a:path h="2610031" w="7238892">
                <a:moveTo>
                  <a:pt x="0" y="0"/>
                </a:moveTo>
                <a:lnTo>
                  <a:pt x="7238892" y="0"/>
                </a:lnTo>
                <a:lnTo>
                  <a:pt x="7238892" y="2610031"/>
                </a:lnTo>
                <a:lnTo>
                  <a:pt x="0" y="26100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5913" r="0" b="-1591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25093" y="1665742"/>
            <a:ext cx="4576487" cy="5056002"/>
          </a:xfrm>
          <a:custGeom>
            <a:avLst/>
            <a:gdLst/>
            <a:ahLst/>
            <a:cxnLst/>
            <a:rect r="r" b="b" t="t" l="l"/>
            <a:pathLst>
              <a:path h="5056002" w="4576487">
                <a:moveTo>
                  <a:pt x="0" y="0"/>
                </a:moveTo>
                <a:lnTo>
                  <a:pt x="4576487" y="0"/>
                </a:lnTo>
                <a:lnTo>
                  <a:pt x="4576487" y="5056003"/>
                </a:lnTo>
                <a:lnTo>
                  <a:pt x="0" y="50560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19" t="0" r="-1419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505958"/>
            <a:ext cx="16230600" cy="1159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381" spc="15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Estrutura While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1618117"/>
            <a:ext cx="5041816" cy="724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63949" indent="-481975" lvl="1">
              <a:lnSpc>
                <a:spcPts val="5804"/>
              </a:lnSpc>
              <a:buFont typeface="Arial"/>
              <a:buChar char="•"/>
            </a:pPr>
            <a:r>
              <a:rPr lang="en-US" sz="4464" spc="44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Sintaxe While: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3205" y="5095875"/>
            <a:ext cx="5041816" cy="724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63949" indent="-481975" lvl="1">
              <a:lnSpc>
                <a:spcPts val="5804"/>
              </a:lnSpc>
              <a:buFont typeface="Arial"/>
              <a:buChar char="•"/>
            </a:pPr>
            <a:r>
              <a:rPr lang="en-US" sz="4464" spc="44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Onde: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5772597"/>
            <a:ext cx="12682813" cy="116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7638" indent="-383819" lvl="1">
              <a:lnSpc>
                <a:spcPts val="4622"/>
              </a:lnSpc>
              <a:buFont typeface="Arial"/>
              <a:buChar char="•"/>
            </a:pPr>
            <a:r>
              <a:rPr lang="en-US" sz="3555" spc="35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Condição: É o teste lógico realizado. É o controle que indica quando a repetição será finalizada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3205" y="7221107"/>
            <a:ext cx="13753055" cy="2279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4728" indent="-377364" lvl="1">
              <a:lnSpc>
                <a:spcPts val="4544"/>
              </a:lnSpc>
              <a:buFont typeface="Arial"/>
              <a:buChar char="•"/>
            </a:pPr>
            <a:r>
              <a:rPr lang="en-US" sz="3495" spc="34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Instruções: Comandos que são executados enquanto o resultado da condição for verdadeiro. Inclui a alteração da condição para que em algum momento ela se torne falsa e a repetição possa ser interrompida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05958"/>
            <a:ext cx="16230600" cy="1159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381" spc="15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Estrutura For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1928" y="3332299"/>
            <a:ext cx="17067372" cy="2924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63949" indent="-481975" lvl="1">
              <a:lnSpc>
                <a:spcPts val="5804"/>
              </a:lnSpc>
              <a:buFont typeface="Arial"/>
              <a:buChar char="•"/>
            </a:pPr>
            <a:r>
              <a:rPr lang="en-US" sz="4464" spc="44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A estrutura for é utilizada quando sabemos quantas vezes um conjunto de instruções deve ser executado</a:t>
            </a:r>
          </a:p>
          <a:p>
            <a:pPr algn="l" marL="963949" indent="-481975" lvl="1">
              <a:lnSpc>
                <a:spcPts val="5804"/>
              </a:lnSpc>
              <a:buFont typeface="Arial"/>
              <a:buChar char="•"/>
            </a:pPr>
            <a:r>
              <a:rPr lang="en-US" sz="4464" spc="44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Ela é controlada por um contador e é ideal quando temos um número pré-definido de iterações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7415562"/>
            <a:ext cx="17067372" cy="1457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63949" indent="-481975" lvl="1">
              <a:lnSpc>
                <a:spcPts val="5804"/>
              </a:lnSpc>
              <a:buFont typeface="Arial"/>
              <a:buChar char="•"/>
            </a:pPr>
            <a:r>
              <a:rPr lang="en-US" sz="4464" spc="44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Objetivo: Repetir um conjunto de instruções de acordo com uma sequencia de valores ou intervalos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3832" y="2480818"/>
            <a:ext cx="13896271" cy="1785711"/>
          </a:xfrm>
          <a:custGeom>
            <a:avLst/>
            <a:gdLst/>
            <a:ahLst/>
            <a:cxnLst/>
            <a:rect r="r" b="b" t="t" l="l"/>
            <a:pathLst>
              <a:path h="1785711" w="13896271">
                <a:moveTo>
                  <a:pt x="0" y="0"/>
                </a:moveTo>
                <a:lnTo>
                  <a:pt x="13896271" y="0"/>
                </a:lnTo>
                <a:lnTo>
                  <a:pt x="13896271" y="1785711"/>
                </a:lnTo>
                <a:lnTo>
                  <a:pt x="0" y="17857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888" r="0" b="-588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505958"/>
            <a:ext cx="16230600" cy="1159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381" spc="15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Estrutura For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1618117"/>
            <a:ext cx="5312287" cy="724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63949" indent="-481975" lvl="1">
              <a:lnSpc>
                <a:spcPts val="5804"/>
              </a:lnSpc>
              <a:buFont typeface="Arial"/>
              <a:buChar char="•"/>
            </a:pPr>
            <a:r>
              <a:rPr lang="en-US" sz="4464" spc="44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Sintaxe do For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9620" y="4228429"/>
            <a:ext cx="16943534" cy="670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1471" indent="-335735" lvl="1">
              <a:lnSpc>
                <a:spcPts val="4043"/>
              </a:lnSpc>
              <a:buFont typeface="Arial"/>
              <a:buChar char="•"/>
            </a:pPr>
            <a:r>
              <a:rPr lang="en-US" sz="3110" spc="31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contador: É a variável que vai controlar as repetições. Por exemplo, se quisermos contar de 1 até 10, o contador seria o número que vai de 1 até 10.</a:t>
            </a:r>
          </a:p>
          <a:p>
            <a:pPr algn="l">
              <a:lnSpc>
                <a:spcPts val="4043"/>
              </a:lnSpc>
            </a:pPr>
          </a:p>
          <a:p>
            <a:pPr algn="l" marL="671471" indent="-335735" lvl="1">
              <a:lnSpc>
                <a:spcPts val="4043"/>
              </a:lnSpc>
              <a:buFont typeface="Arial"/>
              <a:buChar char="•"/>
            </a:pPr>
            <a:r>
              <a:rPr lang="en-US" sz="3110" spc="31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inicialização: Este é o valor com o qual o contador começa. Pode ser 0, 1, ou qualquer outro número.</a:t>
            </a:r>
          </a:p>
          <a:p>
            <a:pPr algn="l">
              <a:lnSpc>
                <a:spcPts val="4043"/>
              </a:lnSpc>
            </a:pPr>
          </a:p>
          <a:p>
            <a:pPr algn="l" marL="671471" indent="-335735" lvl="1">
              <a:lnSpc>
                <a:spcPts val="4043"/>
              </a:lnSpc>
              <a:buFont typeface="Arial"/>
              <a:buChar char="•"/>
            </a:pPr>
            <a:r>
              <a:rPr lang="en-US" sz="3110" spc="31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condição: Este é o número final até onde o contador vai, mas não inclui esse número. Ou seja, o contador vai até um valor menor que a condição.</a:t>
            </a:r>
          </a:p>
          <a:p>
            <a:pPr algn="l">
              <a:lnSpc>
                <a:spcPts val="4043"/>
              </a:lnSpc>
            </a:pPr>
          </a:p>
          <a:p>
            <a:pPr algn="l" marL="671471" indent="-335735" lvl="1">
              <a:lnSpc>
                <a:spcPts val="4043"/>
              </a:lnSpc>
              <a:buFont typeface="Arial"/>
              <a:buChar char="•"/>
            </a:pPr>
            <a:r>
              <a:rPr lang="en-US" sz="3110" spc="31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incremento: Este é o valor que o contador vai aumentar a cada iteração. O valor padrão é 1, mas podemos definir qualquer número ou até usar decremento, se quisermos contar de trás para frente.</a:t>
            </a:r>
          </a:p>
          <a:p>
            <a:pPr algn="l">
              <a:lnSpc>
                <a:spcPts val="5247"/>
              </a:lnSpc>
            </a:pP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9158" y="2827336"/>
            <a:ext cx="9108442" cy="2551781"/>
          </a:xfrm>
          <a:custGeom>
            <a:avLst/>
            <a:gdLst/>
            <a:ahLst/>
            <a:cxnLst/>
            <a:rect r="r" b="b" t="t" l="l"/>
            <a:pathLst>
              <a:path h="2551781" w="9108442">
                <a:moveTo>
                  <a:pt x="0" y="0"/>
                </a:moveTo>
                <a:lnTo>
                  <a:pt x="9108442" y="0"/>
                </a:lnTo>
                <a:lnTo>
                  <a:pt x="9108442" y="2551782"/>
                </a:lnTo>
                <a:lnTo>
                  <a:pt x="0" y="25517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505958"/>
            <a:ext cx="16230600" cy="1159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381" spc="15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Estrutura For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1928" y="1784561"/>
            <a:ext cx="12594198" cy="724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63949" indent="-481975" lvl="1">
              <a:lnSpc>
                <a:spcPts val="5804"/>
              </a:lnSpc>
              <a:buFont typeface="Arial"/>
              <a:buChar char="•"/>
            </a:pPr>
            <a:r>
              <a:rPr lang="en-US" sz="4464" spc="44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Exemplo de Uso:  Contagem crescente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1928" y="5806777"/>
            <a:ext cx="15465352" cy="2191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63949" indent="-481975" lvl="1">
              <a:lnSpc>
                <a:spcPts val="5804"/>
              </a:lnSpc>
              <a:buFont typeface="Arial"/>
              <a:buChar char="•"/>
            </a:pPr>
            <a:r>
              <a:rPr lang="en-US" sz="4464" spc="44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Explicação: Esse código começa com o número 0 (inicialização), vai até o 9 (condição), e a cada interação </a:t>
            </a:r>
            <a:r>
              <a:rPr lang="en-US" b="true" sz="4464" spc="44">
                <a:solidFill>
                  <a:srgbClr val="FFFFFF"/>
                </a:solidFill>
                <a:latin typeface="Code Pro Bold"/>
                <a:ea typeface="Code Pro Bold"/>
                <a:cs typeface="Code Pro Bold"/>
                <a:sym typeface="Code Pro Bold"/>
              </a:rPr>
              <a:t>incrementa</a:t>
            </a:r>
            <a:r>
              <a:rPr lang="en-US" sz="4464" spc="44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 </a:t>
            </a:r>
            <a:r>
              <a:rPr lang="en-US" b="true" sz="4464" spc="44">
                <a:solidFill>
                  <a:srgbClr val="FFFFFF"/>
                </a:solidFill>
                <a:latin typeface="Code Pro Bold"/>
                <a:ea typeface="Code Pro Bold"/>
                <a:cs typeface="Code Pro Bold"/>
                <a:sym typeface="Code Pro Bold"/>
              </a:rPr>
              <a:t>1</a:t>
            </a:r>
            <a:r>
              <a:rPr lang="en-US" sz="4464" spc="44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1928" y="8533953"/>
            <a:ext cx="15049243" cy="724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63949" indent="-481975" lvl="1">
              <a:lnSpc>
                <a:spcPts val="5804"/>
              </a:lnSpc>
              <a:buFont typeface="Arial"/>
              <a:buChar char="•"/>
            </a:pPr>
            <a:r>
              <a:rPr lang="en-US" sz="4464" spc="44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Resultado: 0, 1, 2, 3, 4, 5, 6, 7, 8, 9.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37986" y="1068968"/>
            <a:ext cx="10721314" cy="8149064"/>
          </a:xfrm>
          <a:custGeom>
            <a:avLst/>
            <a:gdLst/>
            <a:ahLst/>
            <a:cxnLst/>
            <a:rect r="r" b="b" t="t" l="l"/>
            <a:pathLst>
              <a:path h="8149064" w="10721314">
                <a:moveTo>
                  <a:pt x="0" y="0"/>
                </a:moveTo>
                <a:lnTo>
                  <a:pt x="10721314" y="0"/>
                </a:lnTo>
                <a:lnTo>
                  <a:pt x="10721314" y="8149064"/>
                </a:lnTo>
                <a:lnTo>
                  <a:pt x="0" y="81490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86935" y="4682581"/>
            <a:ext cx="2473280" cy="3643875"/>
          </a:xfrm>
          <a:custGeom>
            <a:avLst/>
            <a:gdLst/>
            <a:ahLst/>
            <a:cxnLst/>
            <a:rect r="r" b="b" t="t" l="l"/>
            <a:pathLst>
              <a:path h="3643875" w="2473280">
                <a:moveTo>
                  <a:pt x="0" y="0"/>
                </a:moveTo>
                <a:lnTo>
                  <a:pt x="2473280" y="0"/>
                </a:lnTo>
                <a:lnTo>
                  <a:pt x="2473280" y="3643875"/>
                </a:lnTo>
                <a:lnTo>
                  <a:pt x="0" y="36438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223536"/>
            <a:ext cx="5989749" cy="1159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381" spc="15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Lógica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495954" y="3001609"/>
            <a:ext cx="6805378" cy="909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64"/>
              </a:lnSpc>
            </a:pPr>
            <a:r>
              <a:rPr lang="en-US" sz="5664" spc="56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O que é lógica?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95954" y="3863117"/>
            <a:ext cx="6805378" cy="2513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4"/>
              </a:lnSpc>
            </a:pPr>
            <a:r>
              <a:rPr lang="en-US" sz="3864" spc="38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Lógica é a parte da  filosofia que estuda o raciocínio da argumentação e da razão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15471" y="500564"/>
            <a:ext cx="16230600" cy="2274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381" spc="15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Atividade Desplugada: Labirinto de Bloco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1928" y="3332299"/>
            <a:ext cx="17067372" cy="1457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63949" indent="-481975" lvl="1">
              <a:lnSpc>
                <a:spcPts val="5804"/>
              </a:lnSpc>
              <a:buFont typeface="Arial"/>
              <a:buChar char="•"/>
            </a:pPr>
            <a:r>
              <a:rPr lang="en-US" sz="4464" spc="44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Objetivo: Entender o conceito de repetição de forma prática e visual.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3040673" y="2081657"/>
            <a:ext cx="1912742" cy="1912742"/>
          </a:xfrm>
          <a:custGeom>
            <a:avLst/>
            <a:gdLst/>
            <a:ahLst/>
            <a:cxnLst/>
            <a:rect r="r" b="b" t="t" l="l"/>
            <a:pathLst>
              <a:path h="1912742" w="1912742">
                <a:moveTo>
                  <a:pt x="0" y="0"/>
                </a:moveTo>
                <a:lnTo>
                  <a:pt x="1912742" y="0"/>
                </a:lnTo>
                <a:lnTo>
                  <a:pt x="1912742" y="1912742"/>
                </a:lnTo>
                <a:lnTo>
                  <a:pt x="0" y="19127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2180983" y="2085133"/>
            <a:ext cx="1912742" cy="1912742"/>
          </a:xfrm>
          <a:custGeom>
            <a:avLst/>
            <a:gdLst/>
            <a:ahLst/>
            <a:cxnLst/>
            <a:rect r="r" b="b" t="t" l="l"/>
            <a:pathLst>
              <a:path h="1912742" w="1912742">
                <a:moveTo>
                  <a:pt x="0" y="0"/>
                </a:moveTo>
                <a:lnTo>
                  <a:pt x="1912741" y="0"/>
                </a:lnTo>
                <a:lnTo>
                  <a:pt x="1912741" y="1912742"/>
                </a:lnTo>
                <a:lnTo>
                  <a:pt x="0" y="19127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9497898" y="2085133"/>
            <a:ext cx="1912742" cy="1912742"/>
          </a:xfrm>
          <a:custGeom>
            <a:avLst/>
            <a:gdLst/>
            <a:ahLst/>
            <a:cxnLst/>
            <a:rect r="r" b="b" t="t" l="l"/>
            <a:pathLst>
              <a:path h="1912742" w="1912742">
                <a:moveTo>
                  <a:pt x="0" y="0"/>
                </a:moveTo>
                <a:lnTo>
                  <a:pt x="1912742" y="0"/>
                </a:lnTo>
                <a:lnTo>
                  <a:pt x="1912742" y="1912742"/>
                </a:lnTo>
                <a:lnTo>
                  <a:pt x="0" y="19127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413617" y="2081657"/>
            <a:ext cx="1912742" cy="1912742"/>
          </a:xfrm>
          <a:custGeom>
            <a:avLst/>
            <a:gdLst/>
            <a:ahLst/>
            <a:cxnLst/>
            <a:rect r="r" b="b" t="t" l="l"/>
            <a:pathLst>
              <a:path h="1912742" w="1912742">
                <a:moveTo>
                  <a:pt x="0" y="0"/>
                </a:moveTo>
                <a:lnTo>
                  <a:pt x="1912742" y="0"/>
                </a:lnTo>
                <a:lnTo>
                  <a:pt x="1912742" y="1912742"/>
                </a:lnTo>
                <a:lnTo>
                  <a:pt x="0" y="19127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719214" y="6973182"/>
            <a:ext cx="622509" cy="589025"/>
          </a:xfrm>
          <a:custGeom>
            <a:avLst/>
            <a:gdLst/>
            <a:ahLst/>
            <a:cxnLst/>
            <a:rect r="r" b="b" t="t" l="l"/>
            <a:pathLst>
              <a:path h="589025" w="622509">
                <a:moveTo>
                  <a:pt x="0" y="0"/>
                </a:moveTo>
                <a:lnTo>
                  <a:pt x="622510" y="0"/>
                </a:lnTo>
                <a:lnTo>
                  <a:pt x="622510" y="589025"/>
                </a:lnTo>
                <a:lnTo>
                  <a:pt x="0" y="5890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772" t="0" r="-6772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447252" y="6289395"/>
            <a:ext cx="1371634" cy="1413661"/>
          </a:xfrm>
          <a:custGeom>
            <a:avLst/>
            <a:gdLst/>
            <a:ahLst/>
            <a:cxnLst/>
            <a:rect r="r" b="b" t="t" l="l"/>
            <a:pathLst>
              <a:path h="1413661" w="1371634">
                <a:moveTo>
                  <a:pt x="0" y="0"/>
                </a:moveTo>
                <a:lnTo>
                  <a:pt x="1371634" y="0"/>
                </a:lnTo>
                <a:lnTo>
                  <a:pt x="1371634" y="1413662"/>
                </a:lnTo>
                <a:lnTo>
                  <a:pt x="0" y="14136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343" t="-1590" r="0" b="-159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148582" y="6973182"/>
            <a:ext cx="1001088" cy="1229277"/>
          </a:xfrm>
          <a:custGeom>
            <a:avLst/>
            <a:gdLst/>
            <a:ahLst/>
            <a:cxnLst/>
            <a:rect r="r" b="b" t="t" l="l"/>
            <a:pathLst>
              <a:path h="1229277" w="1001088">
                <a:moveTo>
                  <a:pt x="0" y="0"/>
                </a:moveTo>
                <a:lnTo>
                  <a:pt x="1001088" y="0"/>
                </a:lnTo>
                <a:lnTo>
                  <a:pt x="1001088" y="1229277"/>
                </a:lnTo>
                <a:lnTo>
                  <a:pt x="0" y="12292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397" t="0" r="-11397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15471" y="500564"/>
            <a:ext cx="16230600" cy="1159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381" spc="15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Blocos de Comando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61851" y="3946774"/>
            <a:ext cx="2869546" cy="724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4"/>
              </a:lnSpc>
            </a:pPr>
            <a:r>
              <a:rPr lang="en-US" sz="4464" spc="44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Esquerda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13617" y="3946774"/>
            <a:ext cx="2098623" cy="724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4"/>
              </a:lnSpc>
            </a:pPr>
            <a:r>
              <a:rPr lang="en-US" sz="4464" spc="44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Direita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76064" y="3946774"/>
            <a:ext cx="1734576" cy="724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4"/>
              </a:lnSpc>
            </a:pPr>
            <a:r>
              <a:rPr lang="en-US" sz="4464" spc="44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Cima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280773" y="3946774"/>
            <a:ext cx="1713162" cy="724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4"/>
              </a:lnSpc>
            </a:pPr>
            <a:r>
              <a:rPr lang="en-US" sz="4464" spc="44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Baixo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21240" y="7677051"/>
            <a:ext cx="3818458" cy="528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9"/>
              </a:lnSpc>
            </a:pPr>
            <a:r>
              <a:rPr lang="en-US" sz="3299" spc="32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Esquerda x Vezes  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7335042" y="6973182"/>
            <a:ext cx="622509" cy="589025"/>
          </a:xfrm>
          <a:custGeom>
            <a:avLst/>
            <a:gdLst/>
            <a:ahLst/>
            <a:cxnLst/>
            <a:rect r="r" b="b" t="t" l="l"/>
            <a:pathLst>
              <a:path h="589025" w="622509">
                <a:moveTo>
                  <a:pt x="0" y="0"/>
                </a:moveTo>
                <a:lnTo>
                  <a:pt x="622509" y="0"/>
                </a:lnTo>
                <a:lnTo>
                  <a:pt x="622509" y="589025"/>
                </a:lnTo>
                <a:lnTo>
                  <a:pt x="0" y="5890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772" t="0" r="-6772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063080" y="6289395"/>
            <a:ext cx="1371634" cy="1413661"/>
          </a:xfrm>
          <a:custGeom>
            <a:avLst/>
            <a:gdLst/>
            <a:ahLst/>
            <a:cxnLst/>
            <a:rect r="r" b="b" t="t" l="l"/>
            <a:pathLst>
              <a:path h="1413661" w="1371634">
                <a:moveTo>
                  <a:pt x="0" y="0"/>
                </a:moveTo>
                <a:lnTo>
                  <a:pt x="1371634" y="0"/>
                </a:lnTo>
                <a:lnTo>
                  <a:pt x="1371634" y="1413662"/>
                </a:lnTo>
                <a:lnTo>
                  <a:pt x="0" y="14136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343" t="-1590" r="0" b="-159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764410" y="6973182"/>
            <a:ext cx="1001088" cy="1229277"/>
          </a:xfrm>
          <a:custGeom>
            <a:avLst/>
            <a:gdLst/>
            <a:ahLst/>
            <a:cxnLst/>
            <a:rect r="r" b="b" t="t" l="l"/>
            <a:pathLst>
              <a:path h="1229277" w="1001088">
                <a:moveTo>
                  <a:pt x="0" y="0"/>
                </a:moveTo>
                <a:lnTo>
                  <a:pt x="1001088" y="0"/>
                </a:lnTo>
                <a:lnTo>
                  <a:pt x="1001088" y="1229277"/>
                </a:lnTo>
                <a:lnTo>
                  <a:pt x="0" y="12292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397" t="0" r="-11397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737067" y="7677051"/>
            <a:ext cx="3347339" cy="528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9"/>
              </a:lnSpc>
            </a:pPr>
            <a:r>
              <a:rPr lang="en-US" sz="3299" spc="32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Direita x Vezes  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1095873" y="6973182"/>
            <a:ext cx="622509" cy="589025"/>
          </a:xfrm>
          <a:custGeom>
            <a:avLst/>
            <a:gdLst/>
            <a:ahLst/>
            <a:cxnLst/>
            <a:rect r="r" b="b" t="t" l="l"/>
            <a:pathLst>
              <a:path h="589025" w="622509">
                <a:moveTo>
                  <a:pt x="0" y="0"/>
                </a:moveTo>
                <a:lnTo>
                  <a:pt x="622509" y="0"/>
                </a:lnTo>
                <a:lnTo>
                  <a:pt x="622509" y="589025"/>
                </a:lnTo>
                <a:lnTo>
                  <a:pt x="0" y="5890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772" t="0" r="-6772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5400000">
            <a:off x="9823910" y="6289395"/>
            <a:ext cx="1371634" cy="1413661"/>
          </a:xfrm>
          <a:custGeom>
            <a:avLst/>
            <a:gdLst/>
            <a:ahLst/>
            <a:cxnLst/>
            <a:rect r="r" b="b" t="t" l="l"/>
            <a:pathLst>
              <a:path h="1413661" w="1371634">
                <a:moveTo>
                  <a:pt x="0" y="0"/>
                </a:moveTo>
                <a:lnTo>
                  <a:pt x="1371635" y="0"/>
                </a:lnTo>
                <a:lnTo>
                  <a:pt x="1371635" y="1413662"/>
                </a:lnTo>
                <a:lnTo>
                  <a:pt x="0" y="14136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343" t="-1590" r="0" b="-159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525240" y="6973182"/>
            <a:ext cx="1001088" cy="1229277"/>
          </a:xfrm>
          <a:custGeom>
            <a:avLst/>
            <a:gdLst/>
            <a:ahLst/>
            <a:cxnLst/>
            <a:rect r="r" b="b" t="t" l="l"/>
            <a:pathLst>
              <a:path h="1229277" w="1001088">
                <a:moveTo>
                  <a:pt x="0" y="0"/>
                </a:moveTo>
                <a:lnTo>
                  <a:pt x="1001089" y="0"/>
                </a:lnTo>
                <a:lnTo>
                  <a:pt x="1001089" y="1229277"/>
                </a:lnTo>
                <a:lnTo>
                  <a:pt x="0" y="12292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397" t="0" r="-11397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9497898" y="7677051"/>
            <a:ext cx="3818458" cy="528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9"/>
              </a:lnSpc>
            </a:pPr>
            <a:r>
              <a:rPr lang="en-US" sz="3299" spc="32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Cima x Vezes  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4914331" y="6982785"/>
            <a:ext cx="622509" cy="589025"/>
          </a:xfrm>
          <a:custGeom>
            <a:avLst/>
            <a:gdLst/>
            <a:ahLst/>
            <a:cxnLst/>
            <a:rect r="r" b="b" t="t" l="l"/>
            <a:pathLst>
              <a:path h="589025" w="622509">
                <a:moveTo>
                  <a:pt x="0" y="0"/>
                </a:moveTo>
                <a:lnTo>
                  <a:pt x="622510" y="0"/>
                </a:lnTo>
                <a:lnTo>
                  <a:pt x="622510" y="589025"/>
                </a:lnTo>
                <a:lnTo>
                  <a:pt x="0" y="5890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772" t="0" r="-6772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5400000">
            <a:off x="13642369" y="6298998"/>
            <a:ext cx="1371634" cy="1413661"/>
          </a:xfrm>
          <a:custGeom>
            <a:avLst/>
            <a:gdLst/>
            <a:ahLst/>
            <a:cxnLst/>
            <a:rect r="r" b="b" t="t" l="l"/>
            <a:pathLst>
              <a:path h="1413661" w="1371634">
                <a:moveTo>
                  <a:pt x="0" y="0"/>
                </a:moveTo>
                <a:lnTo>
                  <a:pt x="1371634" y="0"/>
                </a:lnTo>
                <a:lnTo>
                  <a:pt x="1371634" y="1413662"/>
                </a:lnTo>
                <a:lnTo>
                  <a:pt x="0" y="14136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343" t="-1590" r="0" b="-159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5343699" y="6982785"/>
            <a:ext cx="1001088" cy="1229277"/>
          </a:xfrm>
          <a:custGeom>
            <a:avLst/>
            <a:gdLst/>
            <a:ahLst/>
            <a:cxnLst/>
            <a:rect r="r" b="b" t="t" l="l"/>
            <a:pathLst>
              <a:path h="1229277" w="1001088">
                <a:moveTo>
                  <a:pt x="0" y="0"/>
                </a:moveTo>
                <a:lnTo>
                  <a:pt x="1001088" y="0"/>
                </a:lnTo>
                <a:lnTo>
                  <a:pt x="1001088" y="1229277"/>
                </a:lnTo>
                <a:lnTo>
                  <a:pt x="0" y="12292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397" t="0" r="-11397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3316357" y="7686654"/>
            <a:ext cx="3240266" cy="528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9"/>
              </a:lnSpc>
            </a:pPr>
            <a:r>
              <a:rPr lang="en-US" sz="3299" spc="32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Baixo x Vezes  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5684" y="275176"/>
            <a:ext cx="9221482" cy="9736648"/>
          </a:xfrm>
          <a:custGeom>
            <a:avLst/>
            <a:gdLst/>
            <a:ahLst/>
            <a:cxnLst/>
            <a:rect r="r" b="b" t="t" l="l"/>
            <a:pathLst>
              <a:path h="9736648" w="9221482">
                <a:moveTo>
                  <a:pt x="0" y="0"/>
                </a:moveTo>
                <a:lnTo>
                  <a:pt x="9221482" y="0"/>
                </a:lnTo>
                <a:lnTo>
                  <a:pt x="9221482" y="9736648"/>
                </a:lnTo>
                <a:lnTo>
                  <a:pt x="0" y="97366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910985" y="114300"/>
            <a:ext cx="7444812" cy="1159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381" spc="15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Objetivo: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719075" y="1664163"/>
            <a:ext cx="7828631" cy="1457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4"/>
              </a:lnSpc>
            </a:pPr>
            <a:r>
              <a:rPr lang="en-US" sz="4464" spc="44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Levar a nave até a terra evitando os obstáculos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719075" y="4001871"/>
            <a:ext cx="7828631" cy="4391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4"/>
              </a:lnSpc>
            </a:pPr>
            <a:r>
              <a:rPr lang="en-US" sz="4464" spc="44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Início: Nave</a:t>
            </a:r>
          </a:p>
          <a:p>
            <a:pPr algn="ctr">
              <a:lnSpc>
                <a:spcPts val="5804"/>
              </a:lnSpc>
            </a:pPr>
          </a:p>
          <a:p>
            <a:pPr algn="ctr">
              <a:lnSpc>
                <a:spcPts val="5804"/>
              </a:lnSpc>
            </a:pPr>
            <a:r>
              <a:rPr lang="en-US" sz="4464" spc="44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Destino: Planeta Terra</a:t>
            </a:r>
          </a:p>
          <a:p>
            <a:pPr algn="ctr">
              <a:lnSpc>
                <a:spcPts val="5804"/>
              </a:lnSpc>
            </a:pPr>
          </a:p>
          <a:p>
            <a:pPr algn="ctr">
              <a:lnSpc>
                <a:spcPts val="5804"/>
              </a:lnSpc>
            </a:pPr>
            <a:r>
              <a:rPr lang="en-US" sz="4464" spc="44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Obstáculos: “X” espalhados no tabuleiro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0482" y="275176"/>
            <a:ext cx="9221482" cy="9736648"/>
          </a:xfrm>
          <a:custGeom>
            <a:avLst/>
            <a:gdLst/>
            <a:ahLst/>
            <a:cxnLst/>
            <a:rect r="r" b="b" t="t" l="l"/>
            <a:pathLst>
              <a:path h="9736648" w="9221482">
                <a:moveTo>
                  <a:pt x="0" y="0"/>
                </a:moveTo>
                <a:lnTo>
                  <a:pt x="9221481" y="0"/>
                </a:lnTo>
                <a:lnTo>
                  <a:pt x="9221481" y="9736648"/>
                </a:lnTo>
                <a:lnTo>
                  <a:pt x="0" y="97366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1017188" y="2235472"/>
            <a:ext cx="1521611" cy="1459506"/>
          </a:xfrm>
          <a:custGeom>
            <a:avLst/>
            <a:gdLst/>
            <a:ahLst/>
            <a:cxnLst/>
            <a:rect r="r" b="b" t="t" l="l"/>
            <a:pathLst>
              <a:path h="1459506" w="1521611">
                <a:moveTo>
                  <a:pt x="0" y="0"/>
                </a:moveTo>
                <a:lnTo>
                  <a:pt x="1521611" y="0"/>
                </a:lnTo>
                <a:lnTo>
                  <a:pt x="1521611" y="1459506"/>
                </a:lnTo>
                <a:lnTo>
                  <a:pt x="0" y="1459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27" r="0" b="-212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890368" y="11167"/>
            <a:ext cx="7444812" cy="1793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35"/>
              </a:lnSpc>
            </a:pPr>
            <a:r>
              <a:rPr lang="en-US" sz="7081" spc="127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Resolução</a:t>
            </a:r>
          </a:p>
          <a:p>
            <a:pPr algn="ctr">
              <a:lnSpc>
                <a:spcPts val="6490"/>
              </a:lnSpc>
            </a:pPr>
            <a:r>
              <a:rPr lang="en-US" sz="6181" spc="111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sem repetição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11017188" y="3919008"/>
            <a:ext cx="1521611" cy="1459506"/>
          </a:xfrm>
          <a:custGeom>
            <a:avLst/>
            <a:gdLst/>
            <a:ahLst/>
            <a:cxnLst/>
            <a:rect r="r" b="b" t="t" l="l"/>
            <a:pathLst>
              <a:path h="1459506" w="1521611">
                <a:moveTo>
                  <a:pt x="0" y="0"/>
                </a:moveTo>
                <a:lnTo>
                  <a:pt x="1521611" y="0"/>
                </a:lnTo>
                <a:lnTo>
                  <a:pt x="1521611" y="1459506"/>
                </a:lnTo>
                <a:lnTo>
                  <a:pt x="0" y="1459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27" r="0" b="-212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1017188" y="5602544"/>
            <a:ext cx="1521611" cy="1459506"/>
          </a:xfrm>
          <a:custGeom>
            <a:avLst/>
            <a:gdLst/>
            <a:ahLst/>
            <a:cxnLst/>
            <a:rect r="r" b="b" t="t" l="l"/>
            <a:pathLst>
              <a:path h="1459506" w="1521611">
                <a:moveTo>
                  <a:pt x="0" y="0"/>
                </a:moveTo>
                <a:lnTo>
                  <a:pt x="1521611" y="0"/>
                </a:lnTo>
                <a:lnTo>
                  <a:pt x="1521611" y="1459507"/>
                </a:lnTo>
                <a:lnTo>
                  <a:pt x="0" y="14595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27" r="0" b="-212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017188" y="7286081"/>
            <a:ext cx="1521611" cy="1459506"/>
          </a:xfrm>
          <a:custGeom>
            <a:avLst/>
            <a:gdLst/>
            <a:ahLst/>
            <a:cxnLst/>
            <a:rect r="r" b="b" t="t" l="l"/>
            <a:pathLst>
              <a:path h="1459506" w="1521611">
                <a:moveTo>
                  <a:pt x="0" y="0"/>
                </a:moveTo>
                <a:lnTo>
                  <a:pt x="1521611" y="0"/>
                </a:lnTo>
                <a:lnTo>
                  <a:pt x="1521611" y="1459506"/>
                </a:lnTo>
                <a:lnTo>
                  <a:pt x="0" y="1459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27" r="0" b="-2127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0986136" y="8745587"/>
            <a:ext cx="1521611" cy="1459506"/>
          </a:xfrm>
          <a:custGeom>
            <a:avLst/>
            <a:gdLst/>
            <a:ahLst/>
            <a:cxnLst/>
            <a:rect r="r" b="b" t="t" l="l"/>
            <a:pathLst>
              <a:path h="1459506" w="1521611">
                <a:moveTo>
                  <a:pt x="0" y="0"/>
                </a:moveTo>
                <a:lnTo>
                  <a:pt x="1521611" y="0"/>
                </a:lnTo>
                <a:lnTo>
                  <a:pt x="1521611" y="1459507"/>
                </a:lnTo>
                <a:lnTo>
                  <a:pt x="0" y="14595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27" r="0" b="-2127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14353677" y="2387499"/>
            <a:ext cx="1521611" cy="1459506"/>
          </a:xfrm>
          <a:custGeom>
            <a:avLst/>
            <a:gdLst/>
            <a:ahLst/>
            <a:cxnLst/>
            <a:rect r="r" b="b" t="t" l="l"/>
            <a:pathLst>
              <a:path h="1459506" w="1521611">
                <a:moveTo>
                  <a:pt x="0" y="0"/>
                </a:moveTo>
                <a:lnTo>
                  <a:pt x="1521611" y="0"/>
                </a:lnTo>
                <a:lnTo>
                  <a:pt x="1521611" y="1459506"/>
                </a:lnTo>
                <a:lnTo>
                  <a:pt x="0" y="1459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27" r="0" b="-2127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14353677" y="4071035"/>
            <a:ext cx="1521611" cy="1459506"/>
          </a:xfrm>
          <a:custGeom>
            <a:avLst/>
            <a:gdLst/>
            <a:ahLst/>
            <a:cxnLst/>
            <a:rect r="r" b="b" t="t" l="l"/>
            <a:pathLst>
              <a:path h="1459506" w="1521611">
                <a:moveTo>
                  <a:pt x="0" y="0"/>
                </a:moveTo>
                <a:lnTo>
                  <a:pt x="1521611" y="0"/>
                </a:lnTo>
                <a:lnTo>
                  <a:pt x="1521611" y="1459507"/>
                </a:lnTo>
                <a:lnTo>
                  <a:pt x="0" y="14595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27" r="0" b="-2127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14384729" y="5723519"/>
            <a:ext cx="1521611" cy="1459506"/>
          </a:xfrm>
          <a:custGeom>
            <a:avLst/>
            <a:gdLst/>
            <a:ahLst/>
            <a:cxnLst/>
            <a:rect r="r" b="b" t="t" l="l"/>
            <a:pathLst>
              <a:path h="1459506" w="1521611">
                <a:moveTo>
                  <a:pt x="0" y="0"/>
                </a:moveTo>
                <a:lnTo>
                  <a:pt x="1521612" y="0"/>
                </a:lnTo>
                <a:lnTo>
                  <a:pt x="1521612" y="1459506"/>
                </a:lnTo>
                <a:lnTo>
                  <a:pt x="0" y="1459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27" r="0" b="-2127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14401621" y="7286081"/>
            <a:ext cx="1521611" cy="1459506"/>
          </a:xfrm>
          <a:custGeom>
            <a:avLst/>
            <a:gdLst/>
            <a:ahLst/>
            <a:cxnLst/>
            <a:rect r="r" b="b" t="t" l="l"/>
            <a:pathLst>
              <a:path h="1459506" w="1521611">
                <a:moveTo>
                  <a:pt x="0" y="0"/>
                </a:moveTo>
                <a:lnTo>
                  <a:pt x="1521611" y="0"/>
                </a:lnTo>
                <a:lnTo>
                  <a:pt x="1521611" y="1459506"/>
                </a:lnTo>
                <a:lnTo>
                  <a:pt x="0" y="1459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27" r="0" b="-2127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796476" y="2579239"/>
            <a:ext cx="1251764" cy="724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63949" indent="-481975" lvl="1">
              <a:lnSpc>
                <a:spcPts val="5804"/>
              </a:lnSpc>
              <a:buFont typeface="Arial"/>
              <a:buChar char="•"/>
            </a:pPr>
            <a:r>
              <a:rPr lang="en-US" sz="4464" spc="44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87053" y="4419153"/>
            <a:ext cx="1251764" cy="724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63949" indent="-481975" lvl="1">
              <a:lnSpc>
                <a:spcPts val="5804"/>
              </a:lnSpc>
              <a:buFont typeface="Arial"/>
              <a:buChar char="•"/>
            </a:pPr>
            <a:r>
              <a:rPr lang="en-US" sz="4464" spc="44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87053" y="6019167"/>
            <a:ext cx="1251764" cy="724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63949" indent="-481975" lvl="1">
              <a:lnSpc>
                <a:spcPts val="5804"/>
              </a:lnSpc>
              <a:buFont typeface="Arial"/>
              <a:buChar char="•"/>
            </a:pPr>
            <a:r>
              <a:rPr lang="en-US" sz="4464" spc="44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56001" y="7586313"/>
            <a:ext cx="1251764" cy="724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63949" indent="-481975" lvl="1">
              <a:lnSpc>
                <a:spcPts val="5804"/>
              </a:lnSpc>
              <a:buFont typeface="Arial"/>
              <a:buChar char="•"/>
            </a:pPr>
            <a:r>
              <a:rPr lang="en-US" sz="4464" spc="44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587053" y="9012287"/>
            <a:ext cx="1251764" cy="724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63949" indent="-481975" lvl="1">
              <a:lnSpc>
                <a:spcPts val="5804"/>
              </a:lnSpc>
              <a:buFont typeface="Arial"/>
              <a:buChar char="•"/>
            </a:pPr>
            <a:r>
              <a:rPr lang="en-US" sz="4464" spc="44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776924" y="2733357"/>
            <a:ext cx="1251764" cy="724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63949" indent="-481975" lvl="1">
              <a:lnSpc>
                <a:spcPts val="5804"/>
              </a:lnSpc>
              <a:buFont typeface="Arial"/>
              <a:buChar char="•"/>
            </a:pPr>
            <a:r>
              <a:rPr lang="en-US" sz="4464" spc="44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6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870663" y="4416893"/>
            <a:ext cx="1251764" cy="724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63949" indent="-481975" lvl="1">
              <a:lnSpc>
                <a:spcPts val="5804"/>
              </a:lnSpc>
              <a:buFont typeface="Arial"/>
              <a:buChar char="•"/>
            </a:pPr>
            <a:r>
              <a:rPr lang="en-US" sz="4464" spc="44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7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839610" y="6104132"/>
            <a:ext cx="1251764" cy="724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63949" indent="-481975" lvl="1">
              <a:lnSpc>
                <a:spcPts val="5804"/>
              </a:lnSpc>
              <a:buFont typeface="Arial"/>
              <a:buChar char="•"/>
            </a:pPr>
            <a:r>
              <a:rPr lang="en-US" sz="4464" spc="44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8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870663" y="7682879"/>
            <a:ext cx="1251764" cy="724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63949" indent="-481975" lvl="1">
              <a:lnSpc>
                <a:spcPts val="5804"/>
              </a:lnSpc>
              <a:buFont typeface="Arial"/>
              <a:buChar char="•"/>
            </a:pPr>
            <a:r>
              <a:rPr lang="en-US" sz="4464" spc="44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9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840" r="0" b="-3993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0482" y="275176"/>
            <a:ext cx="9221482" cy="9736648"/>
          </a:xfrm>
          <a:custGeom>
            <a:avLst/>
            <a:gdLst/>
            <a:ahLst/>
            <a:cxnLst/>
            <a:rect r="r" b="b" t="t" l="l"/>
            <a:pathLst>
              <a:path h="9736648" w="9221482">
                <a:moveTo>
                  <a:pt x="0" y="0"/>
                </a:moveTo>
                <a:lnTo>
                  <a:pt x="9221481" y="0"/>
                </a:lnTo>
                <a:lnTo>
                  <a:pt x="9221481" y="9736648"/>
                </a:lnTo>
                <a:lnTo>
                  <a:pt x="0" y="97366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890368" y="11167"/>
            <a:ext cx="7444812" cy="1793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35"/>
              </a:lnSpc>
            </a:pPr>
            <a:r>
              <a:rPr lang="en-US" sz="7081" spc="127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Resolução</a:t>
            </a:r>
          </a:p>
          <a:p>
            <a:pPr algn="ctr">
              <a:lnSpc>
                <a:spcPts val="6490"/>
              </a:lnSpc>
            </a:pPr>
            <a:r>
              <a:rPr lang="en-US" sz="6181" spc="111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com</a:t>
            </a:r>
            <a:r>
              <a:rPr lang="en-US" sz="6181" spc="111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 repetição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491421" y="3852873"/>
            <a:ext cx="1521611" cy="1459506"/>
          </a:xfrm>
          <a:custGeom>
            <a:avLst/>
            <a:gdLst/>
            <a:ahLst/>
            <a:cxnLst/>
            <a:rect r="r" b="b" t="t" l="l"/>
            <a:pathLst>
              <a:path h="1459506" w="1521611">
                <a:moveTo>
                  <a:pt x="0" y="0"/>
                </a:moveTo>
                <a:lnTo>
                  <a:pt x="1521611" y="0"/>
                </a:lnTo>
                <a:lnTo>
                  <a:pt x="1521611" y="1459507"/>
                </a:lnTo>
                <a:lnTo>
                  <a:pt x="0" y="14595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27" r="0" b="-212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644053" y="2533039"/>
            <a:ext cx="1251764" cy="724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63949" indent="-481975" lvl="1">
              <a:lnSpc>
                <a:spcPts val="5804"/>
              </a:lnSpc>
              <a:buFont typeface="Arial"/>
              <a:buChar char="•"/>
            </a:pPr>
            <a:r>
              <a:rPr lang="en-US" sz="4464" spc="44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644053" y="4370694"/>
            <a:ext cx="1251764" cy="724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63949" indent="-481975" lvl="1">
              <a:lnSpc>
                <a:spcPts val="5804"/>
              </a:lnSpc>
              <a:buFont typeface="Arial"/>
              <a:buChar char="•"/>
            </a:pPr>
            <a:r>
              <a:rPr lang="en-US" sz="4464" spc="44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493822" y="8204938"/>
            <a:ext cx="1251764" cy="724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63949" indent="-481975" lvl="1">
              <a:lnSpc>
                <a:spcPts val="5804"/>
              </a:lnSpc>
              <a:buFont typeface="Arial"/>
              <a:buChar char="•"/>
            </a:pPr>
            <a:r>
              <a:rPr lang="en-US" sz="4464" spc="44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4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292603" y="2647295"/>
            <a:ext cx="622509" cy="589025"/>
          </a:xfrm>
          <a:custGeom>
            <a:avLst/>
            <a:gdLst/>
            <a:ahLst/>
            <a:cxnLst/>
            <a:rect r="r" b="b" t="t" l="l"/>
            <a:pathLst>
              <a:path h="589025" w="622509">
                <a:moveTo>
                  <a:pt x="0" y="0"/>
                </a:moveTo>
                <a:lnTo>
                  <a:pt x="622510" y="0"/>
                </a:lnTo>
                <a:lnTo>
                  <a:pt x="622510" y="589026"/>
                </a:lnTo>
                <a:lnTo>
                  <a:pt x="0" y="58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772" t="0" r="-6772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13020641" y="1940465"/>
            <a:ext cx="1371634" cy="1413661"/>
          </a:xfrm>
          <a:custGeom>
            <a:avLst/>
            <a:gdLst/>
            <a:ahLst/>
            <a:cxnLst/>
            <a:rect r="r" b="b" t="t" l="l"/>
            <a:pathLst>
              <a:path h="1413661" w="1371634">
                <a:moveTo>
                  <a:pt x="0" y="0"/>
                </a:moveTo>
                <a:lnTo>
                  <a:pt x="1371634" y="0"/>
                </a:lnTo>
                <a:lnTo>
                  <a:pt x="1371634" y="1413661"/>
                </a:lnTo>
                <a:lnTo>
                  <a:pt x="0" y="14136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343" t="-1590" r="0" b="-159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721971" y="2647295"/>
            <a:ext cx="1001088" cy="1229277"/>
          </a:xfrm>
          <a:custGeom>
            <a:avLst/>
            <a:gdLst/>
            <a:ahLst/>
            <a:cxnLst/>
            <a:rect r="r" b="b" t="t" l="l"/>
            <a:pathLst>
              <a:path h="1229277" w="1001088">
                <a:moveTo>
                  <a:pt x="0" y="0"/>
                </a:moveTo>
                <a:lnTo>
                  <a:pt x="1001088" y="0"/>
                </a:lnTo>
                <a:lnTo>
                  <a:pt x="1001088" y="1229277"/>
                </a:lnTo>
                <a:lnTo>
                  <a:pt x="0" y="12292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397" t="0" r="-11397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344549" y="6466440"/>
            <a:ext cx="622509" cy="589025"/>
          </a:xfrm>
          <a:custGeom>
            <a:avLst/>
            <a:gdLst/>
            <a:ahLst/>
            <a:cxnLst/>
            <a:rect r="r" b="b" t="t" l="l"/>
            <a:pathLst>
              <a:path h="589025" w="622509">
                <a:moveTo>
                  <a:pt x="0" y="0"/>
                </a:moveTo>
                <a:lnTo>
                  <a:pt x="622509" y="0"/>
                </a:lnTo>
                <a:lnTo>
                  <a:pt x="622509" y="589026"/>
                </a:lnTo>
                <a:lnTo>
                  <a:pt x="0" y="58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772" t="0" r="-6772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13072586" y="5782654"/>
            <a:ext cx="1371634" cy="1413661"/>
          </a:xfrm>
          <a:custGeom>
            <a:avLst/>
            <a:gdLst/>
            <a:ahLst/>
            <a:cxnLst/>
            <a:rect r="r" b="b" t="t" l="l"/>
            <a:pathLst>
              <a:path h="1413661" w="1371634">
                <a:moveTo>
                  <a:pt x="0" y="0"/>
                </a:moveTo>
                <a:lnTo>
                  <a:pt x="1371635" y="0"/>
                </a:lnTo>
                <a:lnTo>
                  <a:pt x="1371635" y="1413661"/>
                </a:lnTo>
                <a:lnTo>
                  <a:pt x="0" y="14136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343" t="-1590" r="0" b="-159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773916" y="6466440"/>
            <a:ext cx="1001088" cy="1229277"/>
          </a:xfrm>
          <a:custGeom>
            <a:avLst/>
            <a:gdLst/>
            <a:ahLst/>
            <a:cxnLst/>
            <a:rect r="r" b="b" t="t" l="l"/>
            <a:pathLst>
              <a:path h="1229277" w="1001088">
                <a:moveTo>
                  <a:pt x="0" y="0"/>
                </a:moveTo>
                <a:lnTo>
                  <a:pt x="1001088" y="0"/>
                </a:lnTo>
                <a:lnTo>
                  <a:pt x="1001088" y="1229277"/>
                </a:lnTo>
                <a:lnTo>
                  <a:pt x="0" y="12292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397" t="0" r="-11397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644053" y="6363706"/>
            <a:ext cx="1251764" cy="724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63949" indent="-481975" lvl="1">
              <a:lnSpc>
                <a:spcPts val="5804"/>
              </a:lnSpc>
              <a:buFont typeface="Arial"/>
              <a:buChar char="•"/>
            </a:pPr>
            <a:r>
              <a:rPr lang="en-US" sz="4464" spc="44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3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4372245" y="8535889"/>
            <a:ext cx="622509" cy="589025"/>
          </a:xfrm>
          <a:custGeom>
            <a:avLst/>
            <a:gdLst/>
            <a:ahLst/>
            <a:cxnLst/>
            <a:rect r="r" b="b" t="t" l="l"/>
            <a:pathLst>
              <a:path h="589025" w="622509">
                <a:moveTo>
                  <a:pt x="0" y="0"/>
                </a:moveTo>
                <a:lnTo>
                  <a:pt x="622509" y="0"/>
                </a:lnTo>
                <a:lnTo>
                  <a:pt x="622509" y="589026"/>
                </a:lnTo>
                <a:lnTo>
                  <a:pt x="0" y="58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772" t="0" r="-6772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0800000">
            <a:off x="13029308" y="7848117"/>
            <a:ext cx="1371634" cy="1413661"/>
          </a:xfrm>
          <a:custGeom>
            <a:avLst/>
            <a:gdLst/>
            <a:ahLst/>
            <a:cxnLst/>
            <a:rect r="r" b="b" t="t" l="l"/>
            <a:pathLst>
              <a:path h="1413661" w="1371634">
                <a:moveTo>
                  <a:pt x="0" y="0"/>
                </a:moveTo>
                <a:lnTo>
                  <a:pt x="1371634" y="0"/>
                </a:lnTo>
                <a:lnTo>
                  <a:pt x="1371634" y="1413662"/>
                </a:lnTo>
                <a:lnTo>
                  <a:pt x="0" y="14136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343" t="-1590" r="0" b="-159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801613" y="8535889"/>
            <a:ext cx="1001088" cy="1229277"/>
          </a:xfrm>
          <a:custGeom>
            <a:avLst/>
            <a:gdLst/>
            <a:ahLst/>
            <a:cxnLst/>
            <a:rect r="r" b="b" t="t" l="l"/>
            <a:pathLst>
              <a:path h="1229277" w="1001088">
                <a:moveTo>
                  <a:pt x="0" y="0"/>
                </a:moveTo>
                <a:lnTo>
                  <a:pt x="1001088" y="0"/>
                </a:lnTo>
                <a:lnTo>
                  <a:pt x="1001088" y="1229277"/>
                </a:lnTo>
                <a:lnTo>
                  <a:pt x="0" y="12292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397" t="0" r="-11397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5087473" y="2511974"/>
            <a:ext cx="373975" cy="724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4"/>
              </a:lnSpc>
            </a:pPr>
            <a:r>
              <a:rPr lang="en-US" sz="4464" spc="44" b="true">
                <a:solidFill>
                  <a:srgbClr val="FFFFFF"/>
                </a:solidFill>
                <a:latin typeface="Code Pro Bold"/>
                <a:ea typeface="Code Pro Bold"/>
                <a:cs typeface="Code Pro Bold"/>
                <a:sym typeface="Code Pro Bold"/>
              </a:rPr>
              <a:t>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087473" y="6331119"/>
            <a:ext cx="373975" cy="724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4"/>
              </a:lnSpc>
            </a:pPr>
            <a:r>
              <a:rPr lang="en-US" sz="4464" spc="44" b="true">
                <a:solidFill>
                  <a:srgbClr val="FFFFFF"/>
                </a:solidFill>
                <a:latin typeface="Code Pro Bold"/>
                <a:ea typeface="Code Pro Bold"/>
                <a:cs typeface="Code Pro Bold"/>
                <a:sym typeface="Code Pro Bold"/>
              </a:rPr>
              <a:t>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158448" y="8400567"/>
            <a:ext cx="373975" cy="724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4"/>
              </a:lnSpc>
            </a:pPr>
            <a:r>
              <a:rPr lang="en-US" sz="4464" spc="44" b="true">
                <a:solidFill>
                  <a:srgbClr val="FFFFFF"/>
                </a:solidFill>
                <a:latin typeface="Code Pro Bold"/>
                <a:ea typeface="Code Pro Bold"/>
                <a:cs typeface="Code Pro Bold"/>
                <a:sym typeface="Code Pro Bold"/>
              </a:rPr>
              <a:t>3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43000"/>
            <a:ext cx="16230600" cy="1159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381" spc="15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Referências: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10314" y="3298701"/>
            <a:ext cx="17067372" cy="74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2990"/>
              </a:lnSpc>
              <a:buFont typeface="Arial"/>
              <a:buChar char="•"/>
            </a:pPr>
            <a:r>
              <a:rPr lang="en-US" sz="2300" spc="23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ESTRUTURAS de repetição em Python. Estruturas-de-repeticao-em-python, [</a:t>
            </a:r>
            <a:r>
              <a:rPr lang="en-US" sz="2300" spc="23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s. l.], 1 jan. 2020. Disponível em:  </a:t>
            </a:r>
          </a:p>
          <a:p>
            <a:pPr algn="l">
              <a:lnSpc>
                <a:spcPts val="2990"/>
              </a:lnSpc>
            </a:pPr>
            <a:r>
              <a:rPr lang="en-US" sz="2300" spc="23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 https://www.devmedia.com.br/estruturas-de-repeticao-em-python/41551.  Acesso em: 16 nov. 2024.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10314" y="8515985"/>
            <a:ext cx="17067372" cy="74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2990"/>
              </a:lnSpc>
              <a:buFont typeface="Arial"/>
              <a:buChar char="•"/>
            </a:pPr>
            <a:r>
              <a:rPr lang="en-US" sz="2300" spc="23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“Este material foi desenvolvido com base no conteúdo utilizado na disciplina de Fundamentos de Programação do Curso de Tecnologia em Análise e Desenvolvimento de Sistemas da UTFPR-PB.”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10314" y="4231640"/>
            <a:ext cx="17067372" cy="148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2990"/>
              </a:lnSpc>
              <a:buFont typeface="Arial"/>
              <a:buChar char="•"/>
            </a:pPr>
            <a:r>
              <a:rPr lang="en-US" sz="2300" spc="23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ROCK CONTENT. Algoritmo: o que é, tipos e como funciona. Rock Content, [s.d.]. Disponível em: </a:t>
            </a:r>
            <a:r>
              <a:rPr lang="en-US" sz="2300" spc="23" u="sng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  <a:hlinkClick r:id="rId3" tooltip="https://rockcontent.com/br/blog/algoritmo/#:~:text=Um%20algoritmo%20%C3%A9%20uma%20sequ%C3%AAncia%20de%20racioc%C3%ADnios%2C%20instru%C3%A7%C3%B5es%20ou%20opera%C3%A7%C3%B5es,de%20informa%C3%A7%C3%B5es%20mediadas%20pelas%20instru%C3%A7%C3%B5es"/>
              </a:rPr>
              <a:t>https://rockcontent.com/br/blog/algoritmo/#:~:text=Um%20algoritmo%20%C3%A9%20uma%20sequ%C3%AAncia%20de%20racioc%C3%ADnios%2C%20instru%C3%A7%C3%B5es%20ou%20opera%C3%A7%C3%B5es,de%20informa%C3%A7%C3%B5es%20mediadas%20pelas%20instru%C3%A7%C3%B5es</a:t>
            </a:r>
            <a:r>
              <a:rPr lang="en-US" sz="2300" spc="23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. Acesso em: 16 nov. 2024.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0314" y="5907405"/>
            <a:ext cx="17067372" cy="74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2990"/>
              </a:lnSpc>
              <a:buFont typeface="Arial"/>
              <a:buChar char="•"/>
            </a:pPr>
            <a:r>
              <a:rPr lang="en-US" sz="2300" spc="23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TREINAWEB. Estruturas condicionais e de repetição: o que são e como utilizá-las. TreinaWeb, [s.d.]. Disponível em: </a:t>
            </a:r>
            <a:r>
              <a:rPr lang="en-US" sz="2300" spc="23" u="sng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  <a:hlinkClick r:id="rId4" tooltip="https://www.treinaweb.com.br/blog/estruturas-condicionais-e-de-repeticao"/>
              </a:rPr>
              <a:t>https://www.treinaweb.com.br/blog/estruturas-condicionais-e-de-repeticao</a:t>
            </a:r>
            <a:r>
              <a:rPr lang="en-US" sz="2300" spc="23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. Acesso em: 16 nov. 2024.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0314" y="6840220"/>
            <a:ext cx="17067372" cy="148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2990"/>
              </a:lnSpc>
              <a:buFont typeface="Arial"/>
              <a:buChar char="•"/>
            </a:pPr>
            <a:r>
              <a:rPr lang="en-US" sz="2300" spc="23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HASHTAG TREINAMENTOS. Estruturas condicionais no Python. Hashtag Treinamentos, [s.d.]. Disponível em: </a:t>
            </a:r>
            <a:r>
              <a:rPr lang="en-US" sz="2300" spc="23" u="sng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  <a:hlinkClick r:id="rId5" tooltip="https://www.hashtagtreinamentos.com/estruturas-condicionais-no-python?gad_source=1&amp;gclid=CjwKCAiAxea5BhBeEiwAh4t5KyPzklRV92LiT0mWDkUTMNpIWgG1SfMXNxSjfpz75Yjrg6ZaDoAXkRoCOFsQAvD_BwE"/>
              </a:rPr>
              <a:t>https://www.hashtagtreinamentos.com/estruturas-condicionais-no-python?gad_source=1&amp;gclid=CjwKCAiAxea5BhBeEiwAh4t5KyPzklRV92LiT0mWDkUTMNpIWgG1SfMXNxSjfpz75Yjrg6ZaDoAXkRoCOFsQAvD_BwE</a:t>
            </a:r>
            <a:r>
              <a:rPr lang="en-US" sz="2300" spc="23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. Acesso em: 16 nov. 2024.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620758"/>
            <a:ext cx="16230600" cy="1159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381" spc="15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Obrigado a todos!!!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09979" y="5143500"/>
            <a:ext cx="2728068" cy="2937354"/>
          </a:xfrm>
          <a:custGeom>
            <a:avLst/>
            <a:gdLst/>
            <a:ahLst/>
            <a:cxnLst/>
            <a:rect r="r" b="b" t="t" l="l"/>
            <a:pathLst>
              <a:path h="2937354" w="2728068">
                <a:moveTo>
                  <a:pt x="0" y="0"/>
                </a:moveTo>
                <a:lnTo>
                  <a:pt x="2728068" y="0"/>
                </a:lnTo>
                <a:lnTo>
                  <a:pt x="2728068" y="2937354"/>
                </a:lnTo>
                <a:lnTo>
                  <a:pt x="0" y="2937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49524" y="5143500"/>
            <a:ext cx="2728068" cy="2937354"/>
          </a:xfrm>
          <a:custGeom>
            <a:avLst/>
            <a:gdLst/>
            <a:ahLst/>
            <a:cxnLst/>
            <a:rect r="r" b="b" t="t" l="l"/>
            <a:pathLst>
              <a:path h="2937354" w="2728068">
                <a:moveTo>
                  <a:pt x="0" y="0"/>
                </a:moveTo>
                <a:lnTo>
                  <a:pt x="2728068" y="0"/>
                </a:lnTo>
                <a:lnTo>
                  <a:pt x="2728068" y="2937354"/>
                </a:lnTo>
                <a:lnTo>
                  <a:pt x="0" y="29373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49524" y="2206146"/>
            <a:ext cx="2728068" cy="2937354"/>
          </a:xfrm>
          <a:custGeom>
            <a:avLst/>
            <a:gdLst/>
            <a:ahLst/>
            <a:cxnLst/>
            <a:rect r="r" b="b" t="t" l="l"/>
            <a:pathLst>
              <a:path h="2937354" w="2728068">
                <a:moveTo>
                  <a:pt x="0" y="0"/>
                </a:moveTo>
                <a:lnTo>
                  <a:pt x="2728068" y="0"/>
                </a:lnTo>
                <a:lnTo>
                  <a:pt x="2728068" y="2937354"/>
                </a:lnTo>
                <a:lnTo>
                  <a:pt x="0" y="2937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89069" y="2206146"/>
            <a:ext cx="2728068" cy="2937354"/>
          </a:xfrm>
          <a:custGeom>
            <a:avLst/>
            <a:gdLst/>
            <a:ahLst/>
            <a:cxnLst/>
            <a:rect r="r" b="b" t="t" l="l"/>
            <a:pathLst>
              <a:path h="2937354" w="2728068">
                <a:moveTo>
                  <a:pt x="0" y="0"/>
                </a:moveTo>
                <a:lnTo>
                  <a:pt x="2728068" y="0"/>
                </a:lnTo>
                <a:lnTo>
                  <a:pt x="2728068" y="2937354"/>
                </a:lnTo>
                <a:lnTo>
                  <a:pt x="0" y="29373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77617" y="1028700"/>
            <a:ext cx="10721314" cy="8149064"/>
          </a:xfrm>
          <a:custGeom>
            <a:avLst/>
            <a:gdLst/>
            <a:ahLst/>
            <a:cxnLst/>
            <a:rect r="r" b="b" t="t" l="l"/>
            <a:pathLst>
              <a:path h="8149064" w="10721314">
                <a:moveTo>
                  <a:pt x="0" y="0"/>
                </a:moveTo>
                <a:lnTo>
                  <a:pt x="10721314" y="0"/>
                </a:lnTo>
                <a:lnTo>
                  <a:pt x="10721314" y="8149064"/>
                </a:lnTo>
                <a:lnTo>
                  <a:pt x="0" y="81490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097855" y="2737013"/>
            <a:ext cx="5680838" cy="109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6"/>
              </a:lnSpc>
            </a:pPr>
            <a:r>
              <a:rPr lang="en-US" sz="7948" spc="143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Algoritmo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188823" y="3917406"/>
            <a:ext cx="9498901" cy="299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4"/>
              </a:lnSpc>
            </a:pPr>
            <a:r>
              <a:rPr lang="en-US" sz="4564" spc="45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  Um algoritmo é uma sequência de passos lógicos finitos que solucionam algum problema.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059359"/>
            <a:ext cx="8115300" cy="6168282"/>
          </a:xfrm>
          <a:custGeom>
            <a:avLst/>
            <a:gdLst/>
            <a:ahLst/>
            <a:cxnLst/>
            <a:rect r="r" b="b" t="t" l="l"/>
            <a:pathLst>
              <a:path h="6168282" w="8115300">
                <a:moveTo>
                  <a:pt x="0" y="0"/>
                </a:moveTo>
                <a:lnTo>
                  <a:pt x="8115300" y="0"/>
                </a:lnTo>
                <a:lnTo>
                  <a:pt x="8115300" y="6168282"/>
                </a:lnTo>
                <a:lnTo>
                  <a:pt x="0" y="61682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2059359"/>
            <a:ext cx="8115300" cy="6168282"/>
          </a:xfrm>
          <a:custGeom>
            <a:avLst/>
            <a:gdLst/>
            <a:ahLst/>
            <a:cxnLst/>
            <a:rect r="r" b="b" t="t" l="l"/>
            <a:pathLst>
              <a:path h="6168282" w="8115300">
                <a:moveTo>
                  <a:pt x="0" y="0"/>
                </a:moveTo>
                <a:lnTo>
                  <a:pt x="8115300" y="0"/>
                </a:lnTo>
                <a:lnTo>
                  <a:pt x="8115300" y="6168282"/>
                </a:lnTo>
                <a:lnTo>
                  <a:pt x="0" y="61682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41854" y="317911"/>
            <a:ext cx="773693" cy="561894"/>
          </a:xfrm>
          <a:custGeom>
            <a:avLst/>
            <a:gdLst/>
            <a:ahLst/>
            <a:cxnLst/>
            <a:rect r="r" b="b" t="t" l="l"/>
            <a:pathLst>
              <a:path h="561894" w="773693">
                <a:moveTo>
                  <a:pt x="0" y="0"/>
                </a:moveTo>
                <a:lnTo>
                  <a:pt x="773692" y="0"/>
                </a:lnTo>
                <a:lnTo>
                  <a:pt x="773692" y="561895"/>
                </a:lnTo>
                <a:lnTo>
                  <a:pt x="0" y="561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85034"/>
            <a:ext cx="5989749" cy="1159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381" spc="15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Algoritmo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78548" y="8030749"/>
            <a:ext cx="6427509" cy="355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21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Livro Entendendo algoritmos de Aditya Y. Bhargava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67217" y="3540515"/>
            <a:ext cx="7238266" cy="299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4"/>
              </a:lnSpc>
            </a:pPr>
            <a:r>
              <a:rPr lang="en-US" sz="4564" spc="45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“Um algoritmo é um conjunto de instruções que realizam uma tarefa”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85993" y="8030749"/>
            <a:ext cx="6427509" cy="355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21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Livro Estrutura de Dados de Markenzon Szwarcfiter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82517" y="3916753"/>
            <a:ext cx="7238266" cy="2247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4"/>
              </a:lnSpc>
            </a:pPr>
            <a:r>
              <a:rPr lang="en-US" sz="4564" spc="45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“…processo sistemático para a resolução de um problema…”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67217" y="473801"/>
            <a:ext cx="2144676" cy="406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0"/>
              </a:lnSpc>
            </a:pPr>
            <a:r>
              <a:rPr lang="en-US" sz="2531" spc="25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definições de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604538" y="317911"/>
            <a:ext cx="773693" cy="561894"/>
          </a:xfrm>
          <a:custGeom>
            <a:avLst/>
            <a:gdLst/>
            <a:ahLst/>
            <a:cxnLst/>
            <a:rect r="r" b="b" t="t" l="l"/>
            <a:pathLst>
              <a:path h="561894" w="773693">
                <a:moveTo>
                  <a:pt x="0" y="0"/>
                </a:moveTo>
                <a:lnTo>
                  <a:pt x="773693" y="0"/>
                </a:lnTo>
                <a:lnTo>
                  <a:pt x="773693" y="561895"/>
                </a:lnTo>
                <a:lnTo>
                  <a:pt x="0" y="561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75174" y="1971144"/>
            <a:ext cx="15784126" cy="8003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9400" indent="-379700" lvl="1">
              <a:lnSpc>
                <a:spcPts val="4572"/>
              </a:lnSpc>
              <a:buFont typeface="Arial"/>
              <a:buChar char="•"/>
            </a:pPr>
            <a:r>
              <a:rPr lang="en-US" sz="3517" spc="35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Desligue o registro de água que vai para o chuveiro</a:t>
            </a:r>
          </a:p>
          <a:p>
            <a:pPr algn="l" marL="759400" indent="-379700" lvl="1">
              <a:lnSpc>
                <a:spcPts val="4572"/>
              </a:lnSpc>
              <a:buFont typeface="Arial"/>
              <a:buChar char="•"/>
            </a:pPr>
            <a:r>
              <a:rPr lang="en-US" sz="3517" spc="35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Desligue o interruptor de luz do chuveiro</a:t>
            </a:r>
          </a:p>
          <a:p>
            <a:pPr algn="l" marL="759400" indent="-379700" lvl="1">
              <a:lnSpc>
                <a:spcPts val="4572"/>
              </a:lnSpc>
              <a:buFont typeface="Arial"/>
              <a:buChar char="•"/>
            </a:pPr>
            <a:r>
              <a:rPr lang="en-US" sz="3517" spc="35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Retire o chuveiro</a:t>
            </a:r>
          </a:p>
          <a:p>
            <a:pPr algn="l" marL="759400" indent="-379700" lvl="1">
              <a:lnSpc>
                <a:spcPts val="4572"/>
              </a:lnSpc>
              <a:buFont typeface="Arial"/>
              <a:buChar char="•"/>
            </a:pPr>
            <a:r>
              <a:rPr lang="en-US" sz="3517" spc="35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Descubra qual tipo de engate de resistência  seu chuveiro utiliza, se o chuveiro tem uma troca fácil  (só desconectar), ou precisa abrir o chuveiro</a:t>
            </a:r>
          </a:p>
          <a:p>
            <a:pPr algn="l" marL="759400" indent="-379700" lvl="1">
              <a:lnSpc>
                <a:spcPts val="4572"/>
              </a:lnSpc>
              <a:buFont typeface="Arial"/>
              <a:buChar char="•"/>
            </a:pPr>
            <a:r>
              <a:rPr lang="en-US" sz="3517" spc="35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Considerando uma troca fácil, tire a resistência queimada e coloque a nova</a:t>
            </a:r>
          </a:p>
          <a:p>
            <a:pPr algn="l" marL="759400" indent="-379700" lvl="1">
              <a:lnSpc>
                <a:spcPts val="4572"/>
              </a:lnSpc>
              <a:buFont typeface="Arial"/>
              <a:buChar char="•"/>
            </a:pPr>
            <a:r>
              <a:rPr lang="en-US" sz="3517" spc="35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Coloque o chuveiro novamente no lugar</a:t>
            </a:r>
          </a:p>
          <a:p>
            <a:pPr algn="l" marL="759400" indent="-379700" lvl="1">
              <a:lnSpc>
                <a:spcPts val="4572"/>
              </a:lnSpc>
              <a:buFont typeface="Arial"/>
              <a:buChar char="•"/>
            </a:pPr>
            <a:r>
              <a:rPr lang="en-US" sz="3517" spc="35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Ligue primeiro a água</a:t>
            </a:r>
          </a:p>
          <a:p>
            <a:pPr algn="l" marL="759400" indent="-379700" lvl="1">
              <a:lnSpc>
                <a:spcPts val="4572"/>
              </a:lnSpc>
              <a:buFont typeface="Arial"/>
              <a:buChar char="•"/>
            </a:pPr>
            <a:r>
              <a:rPr lang="en-US" sz="3517" spc="35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Ligue o chuveiro até encher novamente de água, após isso, desligue</a:t>
            </a:r>
          </a:p>
          <a:p>
            <a:pPr algn="l" marL="759400" indent="-379700" lvl="1">
              <a:lnSpc>
                <a:spcPts val="4572"/>
              </a:lnSpc>
              <a:buFont typeface="Arial"/>
              <a:buChar char="•"/>
            </a:pPr>
            <a:r>
              <a:rPr lang="en-US" sz="3517" spc="35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Agora sim pode ligar a luz e testar a nova resistência</a:t>
            </a:r>
          </a:p>
          <a:p>
            <a:pPr algn="l">
              <a:lnSpc>
                <a:spcPts val="4572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668543"/>
            <a:ext cx="14466035" cy="627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4"/>
              </a:lnSpc>
            </a:pPr>
            <a:r>
              <a:rPr lang="en-US" sz="3864" spc="38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Algoritmo aplicado no nosso dia a dia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75174" y="1382052"/>
            <a:ext cx="14466035" cy="627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4"/>
              </a:lnSpc>
            </a:pPr>
            <a:r>
              <a:rPr lang="en-US" sz="3864" spc="38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Trocar resistência de chuveiro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43000"/>
            <a:ext cx="16230600" cy="2274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381" spc="15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Importância de um algoritmo bem construído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996149"/>
            <a:ext cx="11479770" cy="2247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85539" indent="-492769" lvl="1">
              <a:lnSpc>
                <a:spcPts val="5934"/>
              </a:lnSpc>
              <a:buFont typeface="Arial"/>
              <a:buChar char="•"/>
            </a:pPr>
            <a:r>
              <a:rPr lang="en-US" sz="4564" spc="45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Menor custo computacional</a:t>
            </a:r>
          </a:p>
          <a:p>
            <a:pPr algn="l" marL="985539" indent="-492769" lvl="1">
              <a:lnSpc>
                <a:spcPts val="5934"/>
              </a:lnSpc>
              <a:buFont typeface="Arial"/>
              <a:buChar char="•"/>
            </a:pPr>
            <a:r>
              <a:rPr lang="en-US" sz="4564" spc="45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Melhor entendimento da lógica</a:t>
            </a:r>
          </a:p>
          <a:p>
            <a:pPr algn="l" marL="985539" indent="-492769" lvl="1">
              <a:lnSpc>
                <a:spcPts val="5934"/>
              </a:lnSpc>
              <a:buFont typeface="Arial"/>
              <a:buChar char="•"/>
            </a:pPr>
            <a:r>
              <a:rPr lang="en-US" sz="4564" spc="45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Fácil manutenção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54780">
            <a:off x="-396020" y="6026777"/>
            <a:ext cx="18288000" cy="7018020"/>
          </a:xfrm>
          <a:custGeom>
            <a:avLst/>
            <a:gdLst/>
            <a:ahLst/>
            <a:cxnLst/>
            <a:rect r="r" b="b" t="t" l="l"/>
            <a:pathLst>
              <a:path h="7018020" w="18288000">
                <a:moveTo>
                  <a:pt x="0" y="0"/>
                </a:moveTo>
                <a:lnTo>
                  <a:pt x="18288000" y="0"/>
                </a:lnTo>
                <a:lnTo>
                  <a:pt x="18288000" y="7018020"/>
                </a:lnTo>
                <a:lnTo>
                  <a:pt x="0" y="70180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158640">
            <a:off x="1759968" y="2298710"/>
            <a:ext cx="15157475" cy="10913382"/>
          </a:xfrm>
          <a:custGeom>
            <a:avLst/>
            <a:gdLst/>
            <a:ahLst/>
            <a:cxnLst/>
            <a:rect r="r" b="b" t="t" l="l"/>
            <a:pathLst>
              <a:path h="10913382" w="15157475">
                <a:moveTo>
                  <a:pt x="0" y="0"/>
                </a:moveTo>
                <a:lnTo>
                  <a:pt x="15157474" y="0"/>
                </a:lnTo>
                <a:lnTo>
                  <a:pt x="15157474" y="10913381"/>
                </a:lnTo>
                <a:lnTo>
                  <a:pt x="0" y="109133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51904" y="1133475"/>
            <a:ext cx="14984192" cy="1028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55"/>
              </a:lnSpc>
            </a:pPr>
            <a:r>
              <a:rPr lang="en-US" sz="7481" spc="134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Atividade Desplugada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954780">
            <a:off x="5113972" y="6796890"/>
            <a:ext cx="12670372" cy="7018020"/>
          </a:xfrm>
          <a:custGeom>
            <a:avLst/>
            <a:gdLst/>
            <a:ahLst/>
            <a:cxnLst/>
            <a:rect r="r" b="b" t="t" l="l"/>
            <a:pathLst>
              <a:path h="7018020" w="12670372">
                <a:moveTo>
                  <a:pt x="0" y="0"/>
                </a:moveTo>
                <a:lnTo>
                  <a:pt x="12670372" y="0"/>
                </a:lnTo>
                <a:lnTo>
                  <a:pt x="12670372" y="7018020"/>
                </a:lnTo>
                <a:lnTo>
                  <a:pt x="0" y="70180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4336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114194"/>
            <a:ext cx="16230600" cy="299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4"/>
              </a:lnSpc>
            </a:pPr>
            <a:r>
              <a:rPr lang="en-US" sz="4564" spc="45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Guiando um colega que está vendado até o interruptor de uma lâmpada. O voluntário tem que conseguir apagar e acender novamente a lâmpada, só seguindo as instruções passadas pelos colegas.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079569" y="1566684"/>
            <a:ext cx="980814" cy="406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0"/>
              </a:lnSpc>
            </a:pPr>
            <a:r>
              <a:rPr lang="en-US" sz="2531" spc="25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Ideia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23341" y="3323872"/>
            <a:ext cx="1135959" cy="1133119"/>
          </a:xfrm>
          <a:custGeom>
            <a:avLst/>
            <a:gdLst/>
            <a:ahLst/>
            <a:cxnLst/>
            <a:rect r="r" b="b" t="t" l="l"/>
            <a:pathLst>
              <a:path h="1133119" w="1135959">
                <a:moveTo>
                  <a:pt x="0" y="0"/>
                </a:moveTo>
                <a:lnTo>
                  <a:pt x="1135959" y="0"/>
                </a:lnTo>
                <a:lnTo>
                  <a:pt x="1135959" y="1133118"/>
                </a:lnTo>
                <a:lnTo>
                  <a:pt x="0" y="11331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428647"/>
            <a:ext cx="14984192" cy="1028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55"/>
              </a:lnSpc>
            </a:pPr>
            <a:r>
              <a:rPr lang="en-US" sz="7481" spc="134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Estruturas condicionais simples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716051"/>
            <a:ext cx="16230600" cy="2247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4"/>
              </a:lnSpc>
            </a:pPr>
            <a:r>
              <a:rPr lang="en-US" sz="4564" spc="45">
                <a:solidFill>
                  <a:srgbClr val="FFFFFF"/>
                </a:solidFill>
                <a:latin typeface="Code Pro"/>
                <a:ea typeface="Code Pro"/>
                <a:cs typeface="Code Pro"/>
                <a:sym typeface="Code Pro"/>
              </a:rPr>
              <a:t>As condições permitem a estrutura de ações que serão executadas quando determinada expressão lógica, for verdadeira ou falsa.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DAGWN0gOJ7E</dc:identifier>
  <dcterms:modified xsi:type="dcterms:W3CDTF">2011-08-01T06:04:30Z</dcterms:modified>
  <cp:revision>1</cp:revision>
  <dc:title>Conceitos abordados nas atividades desplugadas</dc:title>
</cp:coreProperties>
</file>